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9" r:id="rId3"/>
    <p:sldId id="315" r:id="rId4"/>
    <p:sldId id="297" r:id="rId5"/>
    <p:sldId id="261" r:id="rId6"/>
    <p:sldId id="293" r:id="rId7"/>
    <p:sldId id="296" r:id="rId8"/>
    <p:sldId id="298" r:id="rId9"/>
    <p:sldId id="301" r:id="rId10"/>
    <p:sldId id="303" r:id="rId11"/>
    <p:sldId id="305" r:id="rId12"/>
    <p:sldId id="312" r:id="rId13"/>
    <p:sldId id="306" r:id="rId14"/>
    <p:sldId id="309" r:id="rId15"/>
    <p:sldId id="310" r:id="rId16"/>
    <p:sldId id="308" r:id="rId17"/>
    <p:sldId id="307" r:id="rId18"/>
    <p:sldId id="311" r:id="rId19"/>
    <p:sldId id="316" r:id="rId20"/>
    <p:sldId id="270" r:id="rId21"/>
    <p:sldId id="262" r:id="rId22"/>
    <p:sldId id="263" r:id="rId23"/>
    <p:sldId id="300" r:id="rId24"/>
    <p:sldId id="265" r:id="rId25"/>
    <p:sldId id="266" r:id="rId26"/>
    <p:sldId id="267" r:id="rId27"/>
    <p:sldId id="268" r:id="rId28"/>
    <p:sldId id="272" r:id="rId29"/>
    <p:sldId id="282" r:id="rId30"/>
    <p:sldId id="283" r:id="rId31"/>
    <p:sldId id="287" r:id="rId32"/>
    <p:sldId id="288" r:id="rId33"/>
    <p:sldId id="291" r:id="rId34"/>
    <p:sldId id="29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 pitchFamily="2" charset="77"/>
      <p:regular r:id="rId41"/>
      <p:bold r:id="rId42"/>
    </p:embeddedFont>
    <p:embeddedFont>
      <p:font typeface="Catamaran Thin" pitchFamily="2" charset="7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62DD"/>
    <a:srgbClr val="42BB8F"/>
    <a:srgbClr val="52EBB3"/>
    <a:srgbClr val="6C58C6"/>
    <a:srgbClr val="7967FA"/>
    <a:srgbClr val="786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8"/>
    <p:restoredTop sz="78374"/>
  </p:normalViewPr>
  <p:slideViewPr>
    <p:cSldViewPr snapToGrid="0" snapToObjects="1">
      <p:cViewPr varScale="1">
        <p:scale>
          <a:sx n="116" d="100"/>
          <a:sy n="116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DE" dirty="0"/>
              <a:t>Flow chart of thought process: </a:t>
            </a:r>
          </a:p>
          <a:p>
            <a:pPr marL="127000" indent="0">
              <a:buNone/>
            </a:pPr>
            <a:r>
              <a:rPr lang="en-DE" dirty="0"/>
              <a:t>Why do we need the global maxima?</a:t>
            </a:r>
          </a:p>
          <a:p>
            <a:pPr marL="127000" indent="0">
              <a:buNone/>
            </a:pPr>
            <a:r>
              <a:rPr lang="en-DE" dirty="0"/>
              <a:t>-&gt; to see how the peaks shift </a:t>
            </a:r>
          </a:p>
          <a:p>
            <a:pPr marL="127000" indent="0">
              <a:buNone/>
            </a:pPr>
            <a:r>
              <a:rPr lang="en-DE" dirty="0"/>
              <a:t>How can we apply this to our curves?</a:t>
            </a:r>
          </a:p>
          <a:p>
            <a:pPr marL="127000" indent="0">
              <a:buNone/>
            </a:pPr>
            <a:r>
              <a:rPr lang="en-DE" dirty="0"/>
              <a:t>-&gt; need function that goes over every value and makes sure it is greater than its direct neighbors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2398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92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54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5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60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3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981075" y="-3"/>
            <a:ext cx="11516344" cy="5143455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2"/>
          <p:cNvPicPr preferRelativeResize="0"/>
          <p:nvPr/>
        </p:nvPicPr>
        <p:blipFill>
          <a:blip r:embed="rId3"/>
          <a:srcRect l="24609" r="24609"/>
          <a:stretch/>
        </p:blipFill>
        <p:spPr>
          <a:xfrm>
            <a:off x="4699001" y="201554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217192" y="2814029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sz="2800" dirty="0"/>
              <a:t>Proteome-wide Screen for RNA-dependent Proteins in Non-Synchronized HeLa cells</a:t>
            </a:r>
            <a:endParaRPr sz="2800" dirty="0"/>
          </a:p>
        </p:txBody>
      </p:sp>
      <p:sp>
        <p:nvSpPr>
          <p:cNvPr id="4" name="Google Shape;272;p19">
            <a:extLst>
              <a:ext uri="{FF2B5EF4-FFF2-40B4-BE49-F238E27FC236}">
                <a16:creationId xmlns:a16="http://schemas.microsoft.com/office/drawing/2014/main" id="{5DD2BC1D-2D89-467F-04B5-E0F145F4C859}"/>
              </a:ext>
            </a:extLst>
          </p:cNvPr>
          <p:cNvSpPr txBox="1">
            <a:spLocks/>
          </p:cNvSpPr>
          <p:nvPr/>
        </p:nvSpPr>
        <p:spPr>
          <a:xfrm>
            <a:off x="400072" y="4087041"/>
            <a:ext cx="3444582" cy="9663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Greta Pick, Ignacio Lozano </a:t>
            </a:r>
            <a:r>
              <a:rPr lang="en-GB" dirty="0" err="1">
                <a:solidFill>
                  <a:schemeClr val="bg1"/>
                </a:solidFill>
              </a:rPr>
              <a:t>Onrubia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Sina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Kühnel</a:t>
            </a:r>
            <a:r>
              <a:rPr lang="en-GB" dirty="0">
                <a:solidFill>
                  <a:schemeClr val="bg1"/>
                </a:solidFill>
              </a:rPr>
              <a:t>, Alisa </a:t>
            </a:r>
            <a:r>
              <a:rPr lang="en-GB" dirty="0" err="1">
                <a:solidFill>
                  <a:schemeClr val="bg1"/>
                </a:solidFill>
              </a:rPr>
              <a:t>Kirkin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6692C-B1AB-0DF0-3EB7-AB34DA1AFDCC}"/>
              </a:ext>
            </a:extLst>
          </p:cNvPr>
          <p:cNvSpPr txBox="1"/>
          <p:nvPr/>
        </p:nvSpPr>
        <p:spPr>
          <a:xfrm>
            <a:off x="7409621" y="4928056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https://</a:t>
            </a:r>
            <a:r>
              <a:rPr lang="en-GB" sz="800" dirty="0" err="1">
                <a:solidFill>
                  <a:schemeClr val="bg1"/>
                </a:solidFill>
              </a:rPr>
              <a:t>unsplash.com</a:t>
            </a:r>
            <a:r>
              <a:rPr lang="en-GB" sz="800" dirty="0">
                <a:solidFill>
                  <a:schemeClr val="bg1"/>
                </a:solidFill>
              </a:rPr>
              <a:t>/s/photos/</a:t>
            </a:r>
            <a:r>
              <a:rPr lang="en-GB" sz="800" dirty="0" err="1">
                <a:solidFill>
                  <a:schemeClr val="bg1"/>
                </a:solidFill>
              </a:rPr>
              <a:t>rna</a:t>
            </a:r>
            <a:endParaRPr lang="en-DE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the Curve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2275-0F77-F794-78F1-97E43FE8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" r="-1"/>
          <a:stretch/>
        </p:blipFill>
        <p:spPr>
          <a:xfrm>
            <a:off x="287079" y="1725420"/>
            <a:ext cx="4337222" cy="2428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73E7F-448C-B705-FA55-470AB8F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25" y="1700435"/>
            <a:ext cx="4206196" cy="24531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76BBD4-1B14-E56D-655B-AB8F3B9C58FD}"/>
              </a:ext>
            </a:extLst>
          </p:cNvPr>
          <p:cNvSpPr txBox="1"/>
          <p:nvPr/>
        </p:nvSpPr>
        <p:spPr>
          <a:xfrm>
            <a:off x="2121213" y="4167707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Before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A74AB-C1A5-6D61-1FA0-68D2475D3089}"/>
              </a:ext>
            </a:extLst>
          </p:cNvPr>
          <p:cNvSpPr txBox="1"/>
          <p:nvPr/>
        </p:nvSpPr>
        <p:spPr>
          <a:xfrm>
            <a:off x="6575623" y="4167708"/>
            <a:ext cx="8943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After</a:t>
            </a:r>
            <a:endParaRPr lang="en-DE" dirty="0">
              <a:solidFill>
                <a:schemeClr val="accent1"/>
              </a:solidFill>
            </a:endParaRPr>
          </a:p>
        </p:txBody>
      </p:sp>
      <p:pic>
        <p:nvPicPr>
          <p:cNvPr id="13" name="Graphic 12" descr="Bar chart">
            <a:extLst>
              <a:ext uri="{FF2B5EF4-FFF2-40B4-BE49-F238E27FC236}">
                <a16:creationId xmlns:a16="http://schemas.microsoft.com/office/drawing/2014/main" id="{BCFD584F-52A9-8A2A-40F7-D35E6D719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Identification of Global Maxima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7F148547-BC02-BAF8-4BE5-A2931D25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7B4AF65-91AE-6F06-B0A1-6FDD5578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58" y="1279030"/>
            <a:ext cx="4412511" cy="37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0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340-E66F-4CC5-366E-45502853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Example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FC0A8-604D-5EF3-4E11-602AFAADD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4743F-D86B-4831-FF93-4B6097DF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48" y="1305718"/>
            <a:ext cx="2582496" cy="149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CC42A-B7F4-1176-31C7-49C53270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9" y="1304673"/>
            <a:ext cx="2582496" cy="1549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30B-2AD8-974C-5A21-1B0F4B92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0" y="3116623"/>
            <a:ext cx="2747005" cy="1633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F3963-4A62-5C21-A482-0266C316F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095" y="3149811"/>
            <a:ext cx="2747005" cy="16020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D3FD06-A935-2281-FA06-F870711C1A0A}"/>
              </a:ext>
            </a:extLst>
          </p:cNvPr>
          <p:cNvSpPr txBox="1"/>
          <p:nvPr/>
        </p:nvSpPr>
        <p:spPr>
          <a:xfrm>
            <a:off x="4070353" y="4718123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Precipitated – (GLYG_Human)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CA93D-0342-43B9-FB90-4EEAC629D1AB}"/>
              </a:ext>
            </a:extLst>
          </p:cNvPr>
          <p:cNvSpPr txBox="1"/>
          <p:nvPr/>
        </p:nvSpPr>
        <p:spPr>
          <a:xfrm>
            <a:off x="4070353" y="2801093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Right Shift – (NNTM_Human)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41E8A3-EFB8-91FC-C3B8-A86AA4C289A8}"/>
              </a:ext>
            </a:extLst>
          </p:cNvPr>
          <p:cNvSpPr txBox="1"/>
          <p:nvPr/>
        </p:nvSpPr>
        <p:spPr>
          <a:xfrm>
            <a:off x="959710" y="2805342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Left Shift – (DDX21_Human)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F95C-6B93-8EE0-2742-93DCF35BCC8C}"/>
              </a:ext>
            </a:extLst>
          </p:cNvPr>
          <p:cNvSpPr txBox="1"/>
          <p:nvPr/>
        </p:nvSpPr>
        <p:spPr>
          <a:xfrm>
            <a:off x="968578" y="4668717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No Shift – (SCRB1_Human)</a:t>
            </a:r>
          </a:p>
        </p:txBody>
      </p:sp>
      <p:pic>
        <p:nvPicPr>
          <p:cNvPr id="20" name="Graphic 19" descr="Research">
            <a:extLst>
              <a:ext uri="{FF2B5EF4-FFF2-40B4-BE49-F238E27FC236}">
                <a16:creationId xmlns:a16="http://schemas.microsoft.com/office/drawing/2014/main" id="{398B246F-57C9-DFF3-DD95-CEFF4715A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7FC8-8609-2892-DED4-00B51306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21F5B-D1CA-763F-DB8A-6AF2C4BBA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1538" y="382772"/>
            <a:ext cx="3417746" cy="2884200"/>
          </a:xfrm>
        </p:spPr>
        <p:txBody>
          <a:bodyPr/>
          <a:lstStyle/>
          <a:p>
            <a:r>
              <a:rPr lang="en-GB" dirty="0"/>
              <a:t>Two sided t-test comparing protein amounts in its maxima fraction and </a:t>
            </a:r>
            <a:r>
              <a:rPr lang="en-GB" dirty="0" err="1"/>
              <a:t>rna</a:t>
            </a:r>
            <a:r>
              <a:rPr lang="en-GB" dirty="0"/>
              <a:t> in same fraction</a:t>
            </a:r>
          </a:p>
          <a:p>
            <a:r>
              <a:rPr lang="en-GB" dirty="0"/>
              <a:t>Check whether significant difference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</a:t>
            </a:r>
            <a:r>
              <a:rPr lang="en-DE" dirty="0"/>
              <a:t>ig.proteins 1921 (including right shift)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A74F-C0A0-0C15-E712-300004449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D0DCF6AC-CD85-7066-F01F-010D2A7A1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BFF155-8A7F-DFA4-4D47-9EA8E0DD3954}"/>
              </a:ext>
            </a:extLst>
          </p:cNvPr>
          <p:cNvSpPr/>
          <p:nvPr/>
        </p:nvSpPr>
        <p:spPr>
          <a:xfrm>
            <a:off x="946297" y="1409081"/>
            <a:ext cx="3349256" cy="552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Maxima Identified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48D02-8CE8-8E9B-403A-0E74E3672B7F}"/>
              </a:ext>
            </a:extLst>
          </p:cNvPr>
          <p:cNvCxnSpPr/>
          <p:nvPr/>
        </p:nvCxnSpPr>
        <p:spPr>
          <a:xfrm>
            <a:off x="2620925" y="2094614"/>
            <a:ext cx="0" cy="24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B9E828-0738-ADFE-0332-4AF3727AE612}"/>
              </a:ext>
            </a:extLst>
          </p:cNvPr>
          <p:cNvSpPr/>
          <p:nvPr/>
        </p:nvSpPr>
        <p:spPr>
          <a:xfrm>
            <a:off x="946297" y="2471803"/>
            <a:ext cx="3349256" cy="552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Two-sided T-test </a:t>
            </a:r>
          </a:p>
        </p:txBody>
      </p:sp>
    </p:spTree>
    <p:extLst>
      <p:ext uri="{BB962C8B-B14F-4D97-AF65-F5344CB8AC3E}">
        <p14:creationId xmlns:p14="http://schemas.microsoft.com/office/powerpoint/2010/main" val="5723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50EF8-24C3-3808-7DD3-BFD5578CD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3" y="1772448"/>
            <a:ext cx="6010500" cy="3295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FD3C0B-C5B3-9CE8-E9CF-C79AE83F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450932"/>
            <a:ext cx="6010500" cy="739429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FC29196F-0EAF-BF2D-D7FA-44058F303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1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Determining Amount of Clusters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7544F-0A37-8042-97EB-F2E66A25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77" y="1336431"/>
            <a:ext cx="5556738" cy="347296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B496287D-9413-EA71-BB9B-4736C547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DEA3-86CD-59D8-0D96-D260E2D9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K-means clustering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36B4-B598-9708-DE91-DAD9C42D6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8616E-9E71-319B-5C64-E40BE997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6" y="1367878"/>
            <a:ext cx="6010500" cy="3456401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236E0AA7-3CBB-98A8-C21C-4CD24EB2C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63E-80D3-2F1A-6070-B8404854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C0FE3-F77F-D4AC-4124-F10B59AB9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FA600-6CD3-4C00-DD39-9E2AA30F45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43215EC3-ADED-07EA-60AA-F7B9FB04A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F5D4-6C35-D236-D56D-7B14362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7C8D-3350-02C0-544C-D87F76CD01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1AE48-A0C5-F11F-30A7-9C9458B5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59" y="1310484"/>
            <a:ext cx="5816576" cy="3439367"/>
          </a:xfrm>
          <a:prstGeom prst="rect">
            <a:avLst/>
          </a:prstGeom>
        </p:spPr>
      </p:pic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F7F29C78-4490-D0FC-DB5F-0FE8D0EA9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6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FC62-8AEF-4847-C91C-BDAF7C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Verification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A55E0-A1B3-A4D6-2A20-E490BE86F1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Graphic 4" descr="Research">
            <a:extLst>
              <a:ext uri="{FF2B5EF4-FFF2-40B4-BE49-F238E27FC236}">
                <a16:creationId xmlns:a16="http://schemas.microsoft.com/office/drawing/2014/main" id="{ADF7F96E-FC26-29A2-936F-25DBED4C7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18291-6040-F03D-2E4B-BAD20DA00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6" y="1218988"/>
            <a:ext cx="6103364" cy="37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2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13859" y="3064124"/>
            <a:ext cx="6081204" cy="6544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do?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68891" y="2349371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Graphic 2" descr="Bullseye">
            <a:extLst>
              <a:ext uri="{FF2B5EF4-FFF2-40B4-BE49-F238E27FC236}">
                <a16:creationId xmlns:a16="http://schemas.microsoft.com/office/drawing/2014/main" id="{36DA807C-EE5C-12BB-CA9F-316D3B86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60" y="2817627"/>
            <a:ext cx="1020281" cy="10202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9918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1"/>
                </a:solidFill>
              </a:rPr>
              <a:t>401</a:t>
            </a:r>
            <a:endParaRPr sz="9600" dirty="0">
              <a:solidFill>
                <a:schemeClr val="lt1"/>
              </a:solidFill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977219" y="1385722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Number of RNA – dependent proteins identified: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9" name="Google Shape;369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04857-C33E-9A50-97A3-0EB4E2BF717C}"/>
              </a:ext>
            </a:extLst>
          </p:cNvPr>
          <p:cNvSpPr txBox="1"/>
          <p:nvPr/>
        </p:nvSpPr>
        <p:spPr>
          <a:xfrm>
            <a:off x="1809838" y="2972979"/>
            <a:ext cx="5768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out of 4765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 txBox="1">
            <a:spLocks noGrp="1"/>
          </p:cNvSpPr>
          <p:nvPr>
            <p:ph type="ctrTitle" idx="4294967295"/>
          </p:nvPr>
        </p:nvSpPr>
        <p:spPr>
          <a:xfrm>
            <a:off x="470360" y="540629"/>
            <a:ext cx="4182300" cy="19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Why should you care?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22400" y="1851921"/>
            <a:ext cx="4495770" cy="3291579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428625" dist="95250" dir="162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c 4" descr="Scientist">
            <a:extLst>
              <a:ext uri="{FF2B5EF4-FFF2-40B4-BE49-F238E27FC236}">
                <a16:creationId xmlns:a16="http://schemas.microsoft.com/office/drawing/2014/main" id="{E6FA4469-E2C6-4BC3-A8EE-CF08D42F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491" y="2915747"/>
            <a:ext cx="2272706" cy="2272706"/>
          </a:xfrm>
          <a:prstGeom prst="rect">
            <a:avLst/>
          </a:prstGeom>
        </p:spPr>
      </p:pic>
      <p:pic>
        <p:nvPicPr>
          <p:cNvPr id="9" name="Graphic 8" descr="Medicine">
            <a:extLst>
              <a:ext uri="{FF2B5EF4-FFF2-40B4-BE49-F238E27FC236}">
                <a16:creationId xmlns:a16="http://schemas.microsoft.com/office/drawing/2014/main" id="{F3DDA2ED-B544-BB4F-FCAA-48319FEE9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0465" y="3916473"/>
            <a:ext cx="1166018" cy="1166018"/>
          </a:xfrm>
          <a:prstGeom prst="rect">
            <a:avLst/>
          </a:prstGeom>
        </p:spPr>
      </p:pic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D5C90185-7141-1073-1DEE-5DA4F775F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6283" y="2915747"/>
            <a:ext cx="760399" cy="7603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35726" y="1451088"/>
            <a:ext cx="3936274" cy="3086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RDP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b="1" dirty="0" err="1"/>
              <a:t>Alzheimer´s</a:t>
            </a:r>
            <a:r>
              <a:rPr lang="de-DE" b="1" dirty="0"/>
              <a:t> Disease</a:t>
            </a: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Important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role</a:t>
            </a:r>
            <a:r>
              <a:rPr lang="de-DE" dirty="0">
                <a:sym typeface="Wingdings" pitchFamily="2" charset="2"/>
              </a:rPr>
              <a:t> in post-</a:t>
            </a:r>
            <a:r>
              <a:rPr lang="de-DE" dirty="0" err="1">
                <a:sym typeface="Wingdings" pitchFamily="2" charset="2"/>
              </a:rPr>
              <a:t>transcriptional</a:t>
            </a:r>
            <a:r>
              <a:rPr lang="de-DE" dirty="0">
                <a:sym typeface="Wingdings" pitchFamily="2" charset="2"/>
              </a:rPr>
              <a:t>/translational </a:t>
            </a:r>
            <a:r>
              <a:rPr lang="de-DE" dirty="0" err="1">
                <a:sym typeface="Wingdings" pitchFamily="2" charset="2"/>
              </a:rPr>
              <a:t>regulation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Downregulated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degenenerated</a:t>
            </a:r>
            <a:r>
              <a:rPr lang="de-DE" dirty="0">
                <a:sym typeface="Wingdings" pitchFamily="2" charset="2"/>
              </a:rPr>
              <a:t> Neurons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PCBP2 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7773" r="7773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6A864-9DCB-8E59-EDE4-F2479D828E30}"/>
              </a:ext>
            </a:extLst>
          </p:cNvPr>
          <p:cNvSpPr txBox="1"/>
          <p:nvPr/>
        </p:nvSpPr>
        <p:spPr>
          <a:xfrm>
            <a:off x="4855517" y="4838929"/>
            <a:ext cx="4046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/ENSG00000197111-PCBP2/tissue/</a:t>
            </a:r>
            <a:r>
              <a:rPr lang="en-GB" sz="800" dirty="0" err="1">
                <a:solidFill>
                  <a:schemeClr val="bg2"/>
                </a:solidFill>
              </a:rPr>
              <a:t>cerebral+cortex#img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779099" y="1427245"/>
            <a:ext cx="3322637" cy="30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RBP </a:t>
            </a:r>
            <a:r>
              <a:rPr lang="de-DE" dirty="0" err="1"/>
              <a:t>overexpressed</a:t>
            </a:r>
            <a:r>
              <a:rPr lang="de-DE" dirty="0"/>
              <a:t> </a:t>
            </a:r>
            <a:r>
              <a:rPr lang="de-DE" b="1" dirty="0"/>
              <a:t>in </a:t>
            </a:r>
            <a:r>
              <a:rPr lang="de-DE" b="1" dirty="0" err="1"/>
              <a:t>several</a:t>
            </a:r>
            <a:r>
              <a:rPr lang="de-DE" b="1" dirty="0"/>
              <a:t> </a:t>
            </a:r>
            <a:r>
              <a:rPr lang="de-DE" b="1" dirty="0" err="1"/>
              <a:t>cancer</a:t>
            </a:r>
            <a:r>
              <a:rPr lang="de-DE" b="1" dirty="0"/>
              <a:t> </a:t>
            </a:r>
            <a:r>
              <a:rPr lang="de-DE" b="1" dirty="0" err="1"/>
              <a:t>types</a:t>
            </a:r>
            <a:endParaRPr lang="de-DE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promotes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malignant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cell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growth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through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stabilization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anti-</a:t>
            </a:r>
            <a:r>
              <a:rPr lang="de-DE" dirty="0" err="1">
                <a:sym typeface="Wingdings" pitchFamily="2" charset="2"/>
              </a:rPr>
              <a:t>apoptotic</a:t>
            </a:r>
            <a:r>
              <a:rPr lang="de-DE" dirty="0">
                <a:sym typeface="Wingdings" pitchFamily="2" charset="2"/>
              </a:rPr>
              <a:t> genes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>
              <a:sym typeface="Wingdings" pitchFamily="2" charset="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sym typeface="Wingdings" pitchFamily="2" charset="2"/>
              </a:rPr>
              <a:t>Possible Drug Target?</a:t>
            </a:r>
            <a:endParaRPr lang="de-DE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ELAVL1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" name="Google Shape;198;p12">
            <a:extLst>
              <a:ext uri="{FF2B5EF4-FFF2-40B4-BE49-F238E27FC236}">
                <a16:creationId xmlns:a16="http://schemas.microsoft.com/office/drawing/2014/main" id="{58BB3F2B-8088-DAC5-BEDD-6B10E9B70E6A}"/>
              </a:ext>
            </a:extLst>
          </p:cNvPr>
          <p:cNvPicPr preferRelativeResize="0"/>
          <p:nvPr/>
        </p:nvPicPr>
        <p:blipFill>
          <a:blip r:embed="rId3"/>
          <a:srcRect l="3196" r="3196"/>
          <a:stretch/>
        </p:blipFill>
        <p:spPr>
          <a:xfrm>
            <a:off x="4710007" y="339038"/>
            <a:ext cx="4044927" cy="4465423"/>
          </a:xfrm>
          <a:custGeom>
            <a:avLst/>
            <a:gdLst/>
            <a:ahLst/>
            <a:cxnLst/>
            <a:rect l="l" t="t" r="r" b="b"/>
            <a:pathLst>
              <a:path w="21598" h="21456" extrusionOk="0">
                <a:moveTo>
                  <a:pt x="10800" y="0"/>
                </a:moveTo>
                <a:cubicBezTo>
                  <a:pt x="10183" y="0"/>
                  <a:pt x="9567" y="144"/>
                  <a:pt x="9014" y="430"/>
                </a:cubicBezTo>
                <a:lnTo>
                  <a:pt x="1782" y="4189"/>
                </a:lnTo>
                <a:cubicBezTo>
                  <a:pt x="678" y="4763"/>
                  <a:pt x="0" y="5821"/>
                  <a:pt x="0" y="6968"/>
                </a:cubicBezTo>
                <a:lnTo>
                  <a:pt x="0" y="14485"/>
                </a:lnTo>
                <a:cubicBezTo>
                  <a:pt x="1" y="15633"/>
                  <a:pt x="681" y="16694"/>
                  <a:pt x="1786" y="17268"/>
                </a:cubicBezTo>
                <a:lnTo>
                  <a:pt x="9018" y="21026"/>
                </a:lnTo>
                <a:cubicBezTo>
                  <a:pt x="10122" y="21600"/>
                  <a:pt x="11480" y="21600"/>
                  <a:pt x="12585" y="21026"/>
                </a:cubicBezTo>
                <a:lnTo>
                  <a:pt x="19817" y="17268"/>
                </a:lnTo>
                <a:cubicBezTo>
                  <a:pt x="20922" y="16693"/>
                  <a:pt x="21600" y="15633"/>
                  <a:pt x="21599" y="14485"/>
                </a:cubicBezTo>
                <a:lnTo>
                  <a:pt x="21599" y="6968"/>
                </a:lnTo>
                <a:cubicBezTo>
                  <a:pt x="21599" y="5820"/>
                  <a:pt x="20922" y="4762"/>
                  <a:pt x="19817" y="4189"/>
                </a:cubicBezTo>
                <a:lnTo>
                  <a:pt x="12585" y="430"/>
                </a:lnTo>
                <a:cubicBezTo>
                  <a:pt x="12033" y="144"/>
                  <a:pt x="11416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5903E-C503-934A-5631-2458AAE18A34}"/>
              </a:ext>
            </a:extLst>
          </p:cNvPr>
          <p:cNvSpPr txBox="1"/>
          <p:nvPr/>
        </p:nvSpPr>
        <p:spPr>
          <a:xfrm>
            <a:off x="4572000" y="4838929"/>
            <a:ext cx="4894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</a:rPr>
              <a:t>https://</a:t>
            </a:r>
            <a:r>
              <a:rPr lang="en-GB" sz="800" dirty="0" err="1">
                <a:solidFill>
                  <a:schemeClr val="bg2"/>
                </a:solidFill>
              </a:rPr>
              <a:t>www.proteinatlas.org</a:t>
            </a:r>
            <a:r>
              <a:rPr lang="en-GB" sz="800" dirty="0">
                <a:solidFill>
                  <a:schemeClr val="bg2"/>
                </a:solidFill>
              </a:rPr>
              <a:t>/ENSG00000066044-ELAVL1/pathology/</a:t>
            </a:r>
            <a:r>
              <a:rPr lang="en-GB" sz="800" dirty="0" err="1">
                <a:solidFill>
                  <a:schemeClr val="bg2"/>
                </a:solidFill>
              </a:rPr>
              <a:t>colorectal+cancer#img</a:t>
            </a:r>
            <a:endParaRPr lang="en-DE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Outlook on </a:t>
            </a:r>
            <a:r>
              <a:rPr lang="de-DE" dirty="0" err="1"/>
              <a:t>the</a:t>
            </a:r>
            <a:r>
              <a:rPr lang="de-DE" dirty="0"/>
              <a:t> Future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50"/>
            <a:ext cx="31086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perspective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de-DE" dirty="0"/>
              <a:t>Looking at </a:t>
            </a:r>
            <a:r>
              <a:rPr lang="de-DE" dirty="0" err="1"/>
              <a:t>our</a:t>
            </a:r>
            <a:r>
              <a:rPr lang="de-DE" dirty="0"/>
              <a:t> code</a:t>
            </a:r>
            <a:endParaRPr dirty="0"/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3">
            <a:alphaModFix/>
          </a:blip>
          <a:srcRect t="19518" b="7269"/>
          <a:stretch/>
        </p:blipFill>
        <p:spPr>
          <a:xfrm>
            <a:off x="4434538" y="1851989"/>
            <a:ext cx="4495770" cy="3291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8" y="0"/>
                </a:moveTo>
                <a:cubicBezTo>
                  <a:pt x="10182" y="0"/>
                  <a:pt x="9569" y="218"/>
                  <a:pt x="9017" y="653"/>
                </a:cubicBezTo>
                <a:lnTo>
                  <a:pt x="1785" y="6357"/>
                </a:lnTo>
                <a:cubicBezTo>
                  <a:pt x="681" y="7228"/>
                  <a:pt x="0" y="8834"/>
                  <a:pt x="0" y="10576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576"/>
                </a:lnTo>
                <a:cubicBezTo>
                  <a:pt x="21600" y="8834"/>
                  <a:pt x="20919" y="7228"/>
                  <a:pt x="19815" y="6357"/>
                </a:cubicBezTo>
                <a:lnTo>
                  <a:pt x="12583" y="653"/>
                </a:lnTo>
                <a:cubicBezTo>
                  <a:pt x="12031" y="218"/>
                  <a:pt x="11414" y="0"/>
                  <a:pt x="10798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>
            <a:spLocks noGrp="1"/>
          </p:cNvSpPr>
          <p:nvPr>
            <p:ph type="title" idx="4294967295"/>
          </p:nvPr>
        </p:nvSpPr>
        <p:spPr>
          <a:xfrm>
            <a:off x="5142334" y="0"/>
            <a:ext cx="3612600" cy="109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bg1"/>
                </a:solidFill>
              </a:rPr>
              <a:t>We´re looking forward to your questions!</a:t>
            </a:r>
          </a:p>
        </p:txBody>
      </p:sp>
      <p:sp>
        <p:nvSpPr>
          <p:cNvPr id="311" name="Google Shape;311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2FEF-AD8E-729E-55DE-9A43A1769854}"/>
              </a:ext>
            </a:extLst>
          </p:cNvPr>
          <p:cNvSpPr txBox="1"/>
          <p:nvPr/>
        </p:nvSpPr>
        <p:spPr>
          <a:xfrm>
            <a:off x="0" y="4912619"/>
            <a:ext cx="5763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Credits: David </a:t>
            </a:r>
            <a:r>
              <a:rPr lang="en-GB" sz="900" dirty="0" err="1">
                <a:solidFill>
                  <a:schemeClr val="bg1"/>
                </a:solidFill>
              </a:rPr>
              <a:t>Meves</a:t>
            </a:r>
            <a:endParaRPr lang="en-DE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18" name="Google Shape;318;p2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19" name="Google Shape;319;p2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23" name="Google Shape;323;p23"/>
          <p:cNvSpPr/>
          <p:nvPr/>
        </p:nvSpPr>
        <p:spPr>
          <a:xfrm>
            <a:off x="3194043" y="1758000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4" name="Google Shape;324;p23"/>
          <p:cNvSpPr/>
          <p:nvPr/>
        </p:nvSpPr>
        <p:spPr>
          <a:xfrm>
            <a:off x="4828566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1559520" y="2869687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77910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7" name="Google Shape;327;p23"/>
          <p:cNvSpPr/>
          <p:nvPr/>
        </p:nvSpPr>
        <p:spPr>
          <a:xfrm>
            <a:off x="2339940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404815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9" name="Google Shape;329;p23"/>
          <p:cNvSpPr/>
          <p:nvPr/>
        </p:nvSpPr>
        <p:spPr>
          <a:xfrm>
            <a:off x="5608992" y="3981373"/>
            <a:ext cx="1420200" cy="546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Lorem Ipsum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30" name="Google Shape;330;p23"/>
          <p:cNvCxnSpPr>
            <a:stCxn id="323" idx="2"/>
            <a:endCxn id="324" idx="0"/>
          </p:cNvCxnSpPr>
          <p:nvPr/>
        </p:nvCxnSpPr>
        <p:spPr>
          <a:xfrm rot="-5400000" flipH="1">
            <a:off x="4438893" y="1770150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23"/>
          <p:cNvCxnSpPr>
            <a:stCxn id="325" idx="0"/>
            <a:endCxn id="323" idx="2"/>
          </p:cNvCxnSpPr>
          <p:nvPr/>
        </p:nvCxnSpPr>
        <p:spPr>
          <a:xfrm rot="-5400000">
            <a:off x="2804370" y="1770037"/>
            <a:ext cx="564900" cy="1634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23"/>
          <p:cNvCxnSpPr>
            <a:stCxn id="325" idx="2"/>
            <a:endCxn id="327" idx="0"/>
          </p:cNvCxnSpPr>
          <p:nvPr/>
        </p:nvCxnSpPr>
        <p:spPr>
          <a:xfrm rot="-5400000" flipH="1">
            <a:off x="2377320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3"/>
          <p:cNvCxnSpPr>
            <a:stCxn id="326" idx="0"/>
            <a:endCxn id="325" idx="2"/>
          </p:cNvCxnSpPr>
          <p:nvPr/>
        </p:nvCxnSpPr>
        <p:spPr>
          <a:xfrm rot="-5400000">
            <a:off x="1596900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23"/>
          <p:cNvCxnSpPr>
            <a:stCxn id="324" idx="2"/>
            <a:endCxn id="329" idx="0"/>
          </p:cNvCxnSpPr>
          <p:nvPr/>
        </p:nvCxnSpPr>
        <p:spPr>
          <a:xfrm rot="-5400000" flipH="1">
            <a:off x="5646366" y="3308887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3"/>
          <p:cNvCxnSpPr>
            <a:stCxn id="328" idx="0"/>
            <a:endCxn id="324" idx="2"/>
          </p:cNvCxnSpPr>
          <p:nvPr/>
        </p:nvCxnSpPr>
        <p:spPr>
          <a:xfrm rot="-5400000">
            <a:off x="4865952" y="3308773"/>
            <a:ext cx="564900" cy="78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41" name="Google Shape;341;p24"/>
          <p:cNvGraphicFramePr/>
          <p:nvPr/>
        </p:nvGraphicFramePr>
        <p:xfrm>
          <a:off x="855300" y="1765581"/>
          <a:ext cx="5764800" cy="2681400"/>
        </p:xfrm>
        <a:graphic>
          <a:graphicData uri="http://schemas.openxmlformats.org/drawingml/2006/table">
            <a:tbl>
              <a:tblPr>
                <a:noFill/>
                <a:tableStyleId>{93EC2C83-4F27-46E9-AB52-EA9CB43B9D6F}</a:tableStyleId>
              </a:tblPr>
              <a:tblGrid>
                <a:gridCol w="144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Yellow</a:t>
                      </a:r>
                      <a:endParaRPr sz="1100" dirty="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16</a:t>
                      </a:r>
                      <a:endParaRPr sz="1800" dirty="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2" name="Google Shape;34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44" name="Google Shape;344;p24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6" name="Google Shape;38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7" name="Google Shape;387;p2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388" name="Google Shape;388;p2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28"/>
          <p:cNvGrpSpPr/>
          <p:nvPr/>
        </p:nvGrpSpPr>
        <p:grpSpPr>
          <a:xfrm>
            <a:off x="245709" y="2654906"/>
            <a:ext cx="2635657" cy="1151444"/>
            <a:chOff x="323513" y="1986800"/>
            <a:chExt cx="2952125" cy="1289700"/>
          </a:xfrm>
        </p:grpSpPr>
        <p:sp>
          <p:nvSpPr>
            <p:cNvPr id="393" name="Google Shape;39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</a:t>
              </a:r>
              <a:r>
                <a:rPr lang="en" sz="1200" b="1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congue</a:t>
              </a:r>
              <a:r>
                <a:rPr lang="en" sz="1200" b="1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tempus</a:t>
              </a:r>
              <a:endParaRPr sz="12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amet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consectetur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adipiscing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elit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, sed do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eiusmod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tempor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 Donec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facilisis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lacus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mauris</a:t>
              </a:r>
              <a:r>
                <a:rPr lang="en" sz="800" dirty="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.</a:t>
              </a:r>
              <a:endParaRPr sz="8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4" name="Google Shape;39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5" name="Google Shape;395;p28"/>
          <p:cNvGrpSpPr/>
          <p:nvPr/>
        </p:nvGrpSpPr>
        <p:grpSpPr>
          <a:xfrm>
            <a:off x="4608220" y="1827771"/>
            <a:ext cx="3223588" cy="1151444"/>
            <a:chOff x="5209838" y="1060350"/>
            <a:chExt cx="3610650" cy="12897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397" name="Google Shape;39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98" name="Google Shape;398;p28"/>
          <p:cNvGrpSpPr/>
          <p:nvPr/>
        </p:nvGrpSpPr>
        <p:grpSpPr>
          <a:xfrm>
            <a:off x="4608220" y="3577749"/>
            <a:ext cx="3223588" cy="1151444"/>
            <a:chOff x="5209838" y="3020450"/>
            <a:chExt cx="3610650" cy="1289700"/>
          </a:xfrm>
        </p:grpSpPr>
        <p:sp>
          <p:nvSpPr>
            <p:cNvPr id="399" name="Google Shape;39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cxnSp>
          <p:nvCxnSpPr>
            <p:cNvPr id="400" name="Google Shape;40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01" name="Google Shape;401;p28"/>
          <p:cNvGrpSpPr/>
          <p:nvPr/>
        </p:nvGrpSpPr>
        <p:grpSpPr>
          <a:xfrm>
            <a:off x="2787038" y="1966152"/>
            <a:ext cx="2499209" cy="2496216"/>
            <a:chOff x="3169983" y="1163229"/>
            <a:chExt cx="2799294" cy="2795941"/>
          </a:xfrm>
        </p:grpSpPr>
        <p:sp>
          <p:nvSpPr>
            <p:cNvPr id="402" name="Google Shape;40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92380"/>
                <a:gd name="adj2" fmla="val 19703271"/>
                <a:gd name="adj3" fmla="val 208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06" name="Google Shape;40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09" name="Google Shape;40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12" name="Google Shape;41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03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01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02 </a:t>
              </a:r>
              <a:endParaRPr sz="1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45" name="Google Shape;545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6850186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DEC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6265625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NOV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5681064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OCT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509650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SEP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4511943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AUG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3927382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JUL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334282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JUN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2758261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MAY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2173700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APR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158913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MAR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6" name="Google Shape;556;p38"/>
          <p:cNvSpPr/>
          <p:nvPr/>
        </p:nvSpPr>
        <p:spPr>
          <a:xfrm>
            <a:off x="1004579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FEB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420018" y="2755950"/>
            <a:ext cx="7287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JAN</a:t>
            </a:r>
            <a:endParaRPr sz="10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0" y="2755950"/>
            <a:ext cx="564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59" name="Google Shape;559;p38"/>
          <p:cNvCxnSpPr/>
          <p:nvPr/>
        </p:nvCxnSpPr>
        <p:spPr>
          <a:xfrm rot="10800000">
            <a:off x="6809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38"/>
          <p:cNvSpPr txBox="1"/>
          <p:nvPr/>
        </p:nvSpPr>
        <p:spPr>
          <a:xfrm>
            <a:off x="6446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1" name="Google Shape;561;p38"/>
          <p:cNvCxnSpPr/>
          <p:nvPr/>
        </p:nvCxnSpPr>
        <p:spPr>
          <a:xfrm rot="10800000">
            <a:off x="185101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38"/>
          <p:cNvSpPr txBox="1"/>
          <p:nvPr/>
        </p:nvSpPr>
        <p:spPr>
          <a:xfrm>
            <a:off x="1816018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3" name="Google Shape;563;p38"/>
          <p:cNvCxnSpPr/>
          <p:nvPr/>
        </p:nvCxnSpPr>
        <p:spPr>
          <a:xfrm rot="10800000">
            <a:off x="30210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4" name="Google Shape;564;p38"/>
          <p:cNvSpPr txBox="1"/>
          <p:nvPr/>
        </p:nvSpPr>
        <p:spPr>
          <a:xfrm>
            <a:off x="29874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 rot="10800000">
            <a:off x="419114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6" name="Google Shape;566;p38"/>
          <p:cNvSpPr txBox="1"/>
          <p:nvPr/>
        </p:nvSpPr>
        <p:spPr>
          <a:xfrm>
            <a:off x="4158819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7" name="Google Shape;567;p38"/>
          <p:cNvCxnSpPr/>
          <p:nvPr/>
        </p:nvCxnSpPr>
        <p:spPr>
          <a:xfrm rot="10800000">
            <a:off x="536121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8" name="Google Shape;568;p38"/>
          <p:cNvSpPr txBox="1"/>
          <p:nvPr/>
        </p:nvSpPr>
        <p:spPr>
          <a:xfrm>
            <a:off x="53302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69" name="Google Shape;569;p38"/>
          <p:cNvCxnSpPr/>
          <p:nvPr/>
        </p:nvCxnSpPr>
        <p:spPr>
          <a:xfrm rot="10800000">
            <a:off x="653127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0" name="Google Shape;570;p38"/>
          <p:cNvSpPr txBox="1"/>
          <p:nvPr/>
        </p:nvSpPr>
        <p:spPr>
          <a:xfrm>
            <a:off x="6501620" y="172720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1" name="Google Shape;571;p38"/>
          <p:cNvCxnSpPr/>
          <p:nvPr/>
        </p:nvCxnSpPr>
        <p:spPr>
          <a:xfrm rot="10800000">
            <a:off x="1274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2" name="Google Shape;572;p38"/>
          <p:cNvSpPr txBox="1"/>
          <p:nvPr/>
        </p:nvSpPr>
        <p:spPr>
          <a:xfrm>
            <a:off x="1212851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>
            <a:off x="244503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4" name="Google Shape;574;p38"/>
          <p:cNvSpPr txBox="1"/>
          <p:nvPr/>
        </p:nvSpPr>
        <p:spPr>
          <a:xfrm>
            <a:off x="2391030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5" name="Google Shape;575;p38"/>
          <p:cNvCxnSpPr/>
          <p:nvPr/>
        </p:nvCxnSpPr>
        <p:spPr>
          <a:xfrm rot="10800000">
            <a:off x="361509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6" name="Google Shape;576;p38"/>
          <p:cNvSpPr txBox="1"/>
          <p:nvPr/>
        </p:nvSpPr>
        <p:spPr>
          <a:xfrm>
            <a:off x="3569209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rot="10800000">
            <a:off x="478516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8" name="Google Shape;578;p38"/>
          <p:cNvSpPr txBox="1"/>
          <p:nvPr/>
        </p:nvSpPr>
        <p:spPr>
          <a:xfrm>
            <a:off x="4747388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79" name="Google Shape;579;p38"/>
          <p:cNvCxnSpPr/>
          <p:nvPr/>
        </p:nvCxnSpPr>
        <p:spPr>
          <a:xfrm rot="10800000">
            <a:off x="59552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0" name="Google Shape;580;p38"/>
          <p:cNvSpPr txBox="1"/>
          <p:nvPr/>
        </p:nvSpPr>
        <p:spPr>
          <a:xfrm>
            <a:off x="5925566" y="3648150"/>
            <a:ext cx="110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581" name="Google Shape;581;p38"/>
          <p:cNvCxnSpPr/>
          <p:nvPr/>
        </p:nvCxnSpPr>
        <p:spPr>
          <a:xfrm rot="10800000">
            <a:off x="712529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2" name="Google Shape;582;p38"/>
          <p:cNvSpPr txBox="1"/>
          <p:nvPr/>
        </p:nvSpPr>
        <p:spPr>
          <a:xfrm>
            <a:off x="7091831" y="3648150"/>
            <a:ext cx="916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583" name="Google Shape;583;p38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584" name="Google Shape;584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RDP Detection</a:t>
            </a:r>
            <a:endParaRPr dirty="0"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6" y="1412871"/>
            <a:ext cx="3354866" cy="3016019"/>
            <a:chOff x="3778727" y="4460423"/>
            <a:chExt cx="720160" cy="647437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Normalization/Data Clean Up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lang="en-GB"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Maxima Identification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1" name="Graphic 30" descr="Research">
            <a:extLst>
              <a:ext uri="{FF2B5EF4-FFF2-40B4-BE49-F238E27FC236}">
                <a16:creationId xmlns:a16="http://schemas.microsoft.com/office/drawing/2014/main" id="{FE1371B5-9018-7D21-024B-2EDAE4EF3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8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93" name="Google Shape;593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4" name="Google Shape;594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6" name="Google Shape;596;p39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597" name="Google Shape;59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1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600" name="Google Shape;60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3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2" name="Google Shape;602;p39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603" name="Google Shape;60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5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606" name="Google Shape;60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07" name="Google Shape;60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6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609" name="Google Shape;60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0" name="Google Shape;61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4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611" name="Google Shape;611;p39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612" name="Google Shape;61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613" name="Google Shape;61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rPr>
                <a:t>2</a:t>
              </a:r>
              <a:endParaRPr sz="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614" name="Google Shape;614;p39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5" name="Google Shape;615;p39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620" name="Google Shape;620;p3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621" name="Google Shape;621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705" name="Google Shape;705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779266" y="1412873"/>
            <a:ext cx="3354866" cy="3016024"/>
            <a:chOff x="3778727" y="4460423"/>
            <a:chExt cx="720160" cy="647438"/>
          </a:xfrm>
        </p:grpSpPr>
        <p:sp>
          <p:nvSpPr>
            <p:cNvPr id="707" name="Google Shape;707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cxnSp>
        <p:nvCxnSpPr>
          <p:cNvPr id="714" name="Google Shape;714;p43"/>
          <p:cNvCxnSpPr/>
          <p:nvPr/>
        </p:nvCxnSpPr>
        <p:spPr>
          <a:xfrm>
            <a:off x="4059589" y="1912367"/>
            <a:ext cx="982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5" name="Google Shape;715;p43"/>
          <p:cNvSpPr txBox="1"/>
          <p:nvPr/>
        </p:nvSpPr>
        <p:spPr>
          <a:xfrm>
            <a:off x="5099543" y="175240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6" name="Google Shape;716;p43"/>
          <p:cNvCxnSpPr/>
          <p:nvPr/>
        </p:nvCxnSpPr>
        <p:spPr>
          <a:xfrm>
            <a:off x="3914846" y="2360169"/>
            <a:ext cx="1127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7" name="Google Shape;717;p43"/>
          <p:cNvSpPr txBox="1"/>
          <p:nvPr/>
        </p:nvSpPr>
        <p:spPr>
          <a:xfrm>
            <a:off x="5099543" y="220019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18" name="Google Shape;718;p43"/>
          <p:cNvCxnSpPr/>
          <p:nvPr/>
        </p:nvCxnSpPr>
        <p:spPr>
          <a:xfrm>
            <a:off x="3709156" y="2807971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19" name="Google Shape;719;p43"/>
          <p:cNvSpPr txBox="1"/>
          <p:nvPr/>
        </p:nvSpPr>
        <p:spPr>
          <a:xfrm>
            <a:off x="5099543" y="2647985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0" name="Google Shape;720;p43"/>
          <p:cNvCxnSpPr/>
          <p:nvPr/>
        </p:nvCxnSpPr>
        <p:spPr>
          <a:xfrm>
            <a:off x="3533940" y="3255749"/>
            <a:ext cx="1508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1" name="Google Shape;721;p43"/>
          <p:cNvSpPr txBox="1"/>
          <p:nvPr/>
        </p:nvSpPr>
        <p:spPr>
          <a:xfrm>
            <a:off x="5099543" y="3095777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2" name="Google Shape;722;p43"/>
          <p:cNvCxnSpPr/>
          <p:nvPr/>
        </p:nvCxnSpPr>
        <p:spPr>
          <a:xfrm>
            <a:off x="3343475" y="3703551"/>
            <a:ext cx="16986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3" name="Google Shape;723;p43"/>
          <p:cNvSpPr txBox="1"/>
          <p:nvPr/>
        </p:nvSpPr>
        <p:spPr>
          <a:xfrm>
            <a:off x="5099543" y="3543570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724" name="Google Shape;724;p43"/>
          <p:cNvCxnSpPr/>
          <p:nvPr/>
        </p:nvCxnSpPr>
        <p:spPr>
          <a:xfrm>
            <a:off x="3145410" y="4151329"/>
            <a:ext cx="1888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25" name="Google Shape;725;p43"/>
          <p:cNvSpPr txBox="1"/>
          <p:nvPr/>
        </p:nvSpPr>
        <p:spPr>
          <a:xfrm>
            <a:off x="5099543" y="3991362"/>
            <a:ext cx="25911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Insert your content</a:t>
            </a:r>
            <a:endParaRPr sz="10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26" name="Google Shape;726;p43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727" name="Google Shape;727;p43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4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736" name="Google Shape;736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7791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/>
        </p:nvSpPr>
        <p:spPr>
          <a:xfrm>
            <a:off x="7841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Imani Jackson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39" name="Google Shape;73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88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0" name="Google Shape;740;p44"/>
          <p:cNvSpPr txBox="1"/>
          <p:nvPr/>
        </p:nvSpPr>
        <p:spPr>
          <a:xfrm>
            <a:off x="27638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Marcos Galán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1" name="Google Shape;741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7385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2" name="Google Shape;742;p44"/>
          <p:cNvSpPr txBox="1"/>
          <p:nvPr/>
        </p:nvSpPr>
        <p:spPr>
          <a:xfrm>
            <a:off x="47435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Ixchel Valdía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743" name="Google Shape;743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2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4" name="Google Shape;744;p44"/>
          <p:cNvSpPr txBox="1"/>
          <p:nvPr/>
        </p:nvSpPr>
        <p:spPr>
          <a:xfrm>
            <a:off x="6723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Nils Årud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8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JOB TITLE</a:t>
            </a:r>
            <a:endParaRPr sz="8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Blue is the colour of the clear sky and the deep sea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135880" y="874786"/>
            <a:ext cx="257118" cy="276131"/>
            <a:chOff x="611175" y="2326901"/>
            <a:chExt cx="362700" cy="389575"/>
          </a:xfrm>
        </p:grpSpPr>
        <p:sp>
          <p:nvSpPr>
            <p:cNvPr id="746" name="Google Shape;746;p44"/>
            <p:cNvSpPr/>
            <p:nvPr/>
          </p:nvSpPr>
          <p:spPr>
            <a:xfrm>
              <a:off x="611175" y="2326901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857" name="Google Shape;857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864" name="Google Shape;864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867" name="Google Shape;867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9" name="Google Shape;869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872" name="Google Shape;872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876" name="Google Shape;876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0" name="Google Shape;880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81" name="Google Shape;881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82" name="Google Shape;882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03" name="Google Shape;903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06" name="Google Shape;906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9" name="Google Shape;909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10" name="Google Shape;910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3" name="Google Shape;913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14" name="Google Shape;914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23" name="Google Shape;923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26" name="Google Shape;92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8" name="Google Shape;928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29" name="Google Shape;929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32" name="Google Shape;932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4" name="Google Shape;934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35" name="Google Shape;935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9" name="Google Shape;939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40" name="Google Shape;940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43" name="Google Shape;943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46" name="Google Shape;946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47" name="Google Shape;947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48" name="Google Shape;948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0" name="Google Shape;950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951" name="Google Shape;951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957" name="Google Shape;957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9" name="Google Shape;959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960" name="Google Shape;960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966" name="Google Shape;966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1" name="Google Shape;971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972" name="Google Shape;972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6" name="Google Shape;976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9" name="Google Shape;979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980" name="Google Shape;980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2" name="Google Shape;982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83" name="Google Shape;983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86" name="Google Shape;986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88" name="Google Shape;988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89" name="Google Shape;989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90" name="Google Shape;990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2" name="Google Shape;992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93" name="Google Shape;993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8" name="Google Shape;998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99" name="Google Shape;999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03" name="Google Shape;1003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04" name="Google Shape;1004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07" name="Google Shape;1007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09" name="Google Shape;1009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0" name="Google Shape;1010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11" name="Google Shape;1011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3" name="Google Shape;1013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14" name="Google Shape;1014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7" name="Google Shape;1017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8" name="Google Shape;1018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19" name="Google Shape;1019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20" name="Google Shape;1020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23" name="Google Shape;1023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7" name="Google Shape;1027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28" name="Google Shape;1028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32" name="Google Shape;1032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35" name="Google Shape;1035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8" name="Google Shape;1038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39" name="Google Shape;1039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4" name="Google Shape;1044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45" name="Google Shape;1045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48" name="Google Shape;1048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3" name="Google Shape;1053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4" name="Google Shape;1054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055" name="Google Shape;1055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7" name="Google Shape;1057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058" name="Google Shape;1058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2" name="Google Shape;1062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3" name="Google Shape;1063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064" name="Google Shape;1064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7" name="Google Shape;1067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068" name="Google Shape;1068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1" name="Google Shape;1071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4" name="Google Shape;1074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075" name="Google Shape;1075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78" name="Google Shape;1078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79" name="Google Shape;1079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080" name="Google Shape;1080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4" name="Google Shape;1084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85" name="Google Shape;1085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0" name="Google Shape;1090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91" name="Google Shape;1091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95" name="Google Shape;1095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8" name="Google Shape;1098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99" name="Google Shape;1099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4" name="Google Shape;1104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05" name="Google Shape;1105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11" name="Google Shape;1111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3" name="Google Shape;1113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14" name="Google Shape;1114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1" name="Google Shape;1121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22" name="Google Shape;1122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27" name="Google Shape;1127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128" name="Google Shape;1128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30" name="Google Shape;1130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132" name="Google Shape;1132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136" name="Google Shape;113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8" name="Google Shape;1138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40" name="Google Shape;1140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Find more icons at </a:t>
            </a:r>
            <a:r>
              <a:rPr lang="en" sz="900" u="sng" dirty="0">
                <a:hlinkClick r:id="rId3"/>
              </a:rPr>
              <a:t>slidescarnival.com/extra-free-resources-icons-and-maps</a:t>
            </a:r>
            <a:endParaRPr sz="9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46" name="Google Shape;1146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49" name="Google Shape;1149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2" name="Google Shape;1152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53" name="Google Shape;1153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4" name="Google Shape;1154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58" name="Google Shape;1158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62" name="Google Shape;1162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68" name="Google Shape;1168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72" name="Google Shape;1172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76" name="Google Shape;1176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77" name="Google Shape;1177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83" name="Google Shape;1183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90" name="Google Shape;1190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93" name="Google Shape;1193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97" name="Google Shape;1197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204" name="Google Shape;1204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09" name="Google Shape;1209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210" name="Google Shape;1210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214" name="Google Shape;1214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sp>
          <p:nvSpPr>
            <p:cNvPr id="1225" name="Google Shape;1225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1" name="Google Shape;1231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32" name="Google Shape;1232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37" name="Google Shape;1237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2" name="Google Shape;1242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43" name="Google Shape;1243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50" name="Google Shape;1250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55" name="Google Shape;1255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60" name="Google Shape;1260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65" name="Google Shape;1265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66" name="Google Shape;12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7" name="Google Shape;12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8" name="Google Shape;12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69" name="Google Shape;12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0" name="Google Shape;12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1" name="Google Shape;12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2" name="Google Shape;12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3" name="Google Shape;12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4" name="Google Shape;12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75" name="Google Shape;12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76" name="Google Shape;1276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77" name="Google Shape;1277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80" name="Google Shape;1280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81" name="Google Shape;1281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2" name="Google Shape;1282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3" name="Google Shape;1283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4" name="Google Shape;1284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6" name="Google Shape;1286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8" name="Google Shape;1288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89" name="Google Shape;1289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0" name="Google Shape;1290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291" name="Google Shape;1291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92" name="Google Shape;1292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grpSp>
          <p:nvGrpSpPr>
            <p:cNvPr id="1296" name="Google Shape;1296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97" name="Google Shape;1297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8" name="Google Shape;1298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299" name="Google Shape;1299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2" name="Google Shape;1302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3" name="Google Shape;1303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307" name="Google Shape;1307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308" name="Google Shape;1308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316" name="Google Shape;1316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21" name="Google Shape;1321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25" name="Google Shape;1325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26" name="Google Shape;1326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1" name="Google Shape;1331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32" name="Google Shape;1332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38" name="Google Shape;1338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39" name="Google Shape;1339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43" name="Google Shape;1343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49" name="Google Shape;1349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5" name="Google Shape;1355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56" name="Google Shape;1356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60" name="Google Shape;1360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64" name="Google Shape;1364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65" name="Google Shape;1365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1" name="Google Shape;1371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72" name="Google Shape;1372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80" name="Google Shape;1380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4" name="Google Shape;1384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85" name="Google Shape;1385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88" name="Google Shape;1388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89" name="Google Shape;1389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93" name="Google Shape;1393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397" name="Google Shape;1397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98" name="Google Shape;1398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403" name="Google Shape;1403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409" name="Google Shape;1409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1" name="Google Shape;1411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2" name="Google Shape;1412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3" name="Google Shape;1413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4" name="Google Shape;1414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15" name="Google Shape;1415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416" name="Google Shape;1416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23" name="Google Shape;1423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24" name="Google Shape;1424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37" name="Google Shape;1437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42" name="Google Shape;1442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45" name="Google Shape;1445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46" name="Google Shape;1446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7" name="Google Shape;1447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8" name="Google Shape;1448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53" name="Google Shape;1453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59" name="Google Shape;1459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61" name="Google Shape;1461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62" name="Google Shape;1462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74" name="Google Shape;1474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75" name="Google Shape;1475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487" name="Google Shape;1487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88" name="Google Shape;1488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0" name="Google Shape;1500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501" name="Google Shape;1501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07" name="Google Shape;1507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508" name="Google Shape;1508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3" name="Google Shape;1523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24" name="Google Shape;1524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28" name="Google Shape;1528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29" name="Google Shape;1529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30" name="Google Shape;1530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1" name="Google Shape;1531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2" name="Google Shape;1532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3" name="Google Shape;1533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34" name="Google Shape;1534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5" name="Google Shape;1535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6" name="Google Shape;1536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37" name="Google Shape;1537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38" name="Google Shape;1538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39" name="Google Shape;1539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0" name="Google Shape;1540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41" name="Google Shape;1541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42" name="Google Shape;1542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44" name="Google Shape;1544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grpSp>
        <p:nvGrpSpPr>
          <p:cNvPr id="1545" name="Google Shape;1545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46" name="Google Shape;1546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54" name="Google Shape;1554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55" name="Google Shape;1555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grpSp>
        <p:nvGrpSpPr>
          <p:cNvPr id="1579" name="Google Shape;1579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80" name="Google Shape;1580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81" name="Google Shape;1581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2" name="Google Shape;1582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3" name="Google Shape;1583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84" name="Google Shape;158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5" name="Google Shape;158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  <p:grpSp>
          <p:nvGrpSpPr>
            <p:cNvPr id="1586" name="Google Shape;1586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87" name="Google Shape;158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  <p:sp>
            <p:nvSpPr>
              <p:cNvPr id="1588" name="Google Shape;158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Catamaran"/>
                  <a:ea typeface="Catamaran"/>
                  <a:cs typeface="Catamaran"/>
                  <a:sym typeface="Catamaran"/>
                </a:endParaRPr>
              </a:p>
            </p:txBody>
          </p:sp>
        </p:grpSp>
      </p:grpSp>
      <p:sp>
        <p:nvSpPr>
          <p:cNvPr id="1589" name="Google Shape;1589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90" name="Google Shape;1590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AC52D-35FD-4C27-B474-9ABA818F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B80677-172C-2B81-B4E5-CC2736E622C2}"/>
              </a:ext>
            </a:extLst>
          </p:cNvPr>
          <p:cNvGrpSpPr/>
          <p:nvPr/>
        </p:nvGrpSpPr>
        <p:grpSpPr>
          <a:xfrm>
            <a:off x="1902264" y="3098145"/>
            <a:ext cx="3967313" cy="2045306"/>
            <a:chOff x="2565612" y="2573006"/>
            <a:chExt cx="7059500" cy="3732904"/>
          </a:xfrm>
        </p:grpSpPr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B20E09B-D2B8-D3DD-8A87-CBAE96D8EAC1}"/>
                </a:ext>
              </a:extLst>
            </p:cNvPr>
            <p:cNvSpPr/>
            <p:nvPr/>
          </p:nvSpPr>
          <p:spPr>
            <a:xfrm>
              <a:off x="4098041" y="2974953"/>
              <a:ext cx="724418" cy="11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55"/>
                  </a:lnTo>
                  <a:lnTo>
                    <a:pt x="19455" y="5935"/>
                  </a:lnTo>
                  <a:cubicBezTo>
                    <a:pt x="21197" y="4463"/>
                    <a:pt x="21600" y="2524"/>
                    <a:pt x="20647" y="830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4"/>
                  </a:lnTo>
                  <a:cubicBezTo>
                    <a:pt x="7041" y="6684"/>
                    <a:pt x="5372" y="8414"/>
                    <a:pt x="4309" y="10636"/>
                  </a:cubicBezTo>
                  <a:lnTo>
                    <a:pt x="0" y="19693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6FCD42A5-A03D-B5E8-91C3-40A80395D6A6}"/>
                </a:ext>
              </a:extLst>
            </p:cNvPr>
            <p:cNvSpPr/>
            <p:nvPr/>
          </p:nvSpPr>
          <p:spPr>
            <a:xfrm>
              <a:off x="417340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2CF16D92-0BC7-1184-2558-AF72B713FD0C}"/>
                </a:ext>
              </a:extLst>
            </p:cNvPr>
            <p:cNvSpPr/>
            <p:nvPr/>
          </p:nvSpPr>
          <p:spPr>
            <a:xfrm>
              <a:off x="4248773" y="2573006"/>
              <a:ext cx="724417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8838" y="21534"/>
                  </a:moveTo>
                  <a:lnTo>
                    <a:pt x="13495" y="10949"/>
                  </a:lnTo>
                  <a:lnTo>
                    <a:pt x="19455" y="5932"/>
                  </a:lnTo>
                  <a:cubicBezTo>
                    <a:pt x="21197" y="4460"/>
                    <a:pt x="21600" y="2522"/>
                    <a:pt x="20647" y="829"/>
                  </a:cubicBezTo>
                  <a:cubicBezTo>
                    <a:pt x="20426" y="425"/>
                    <a:pt x="19968" y="143"/>
                    <a:pt x="19363" y="44"/>
                  </a:cubicBezTo>
                  <a:cubicBezTo>
                    <a:pt x="18758" y="-66"/>
                    <a:pt x="18171" y="32"/>
                    <a:pt x="17713" y="314"/>
                  </a:cubicBezTo>
                  <a:lnTo>
                    <a:pt x="9571" y="5171"/>
                  </a:lnTo>
                  <a:cubicBezTo>
                    <a:pt x="7041" y="6680"/>
                    <a:pt x="5372" y="8410"/>
                    <a:pt x="4309" y="10630"/>
                  </a:cubicBezTo>
                  <a:lnTo>
                    <a:pt x="0" y="19682"/>
                  </a:lnTo>
                  <a:lnTo>
                    <a:pt x="8838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F3781023-45B9-11A0-E67B-DB535DF3016B}"/>
                </a:ext>
              </a:extLst>
            </p:cNvPr>
            <p:cNvSpPr/>
            <p:nvPr/>
          </p:nvSpPr>
          <p:spPr>
            <a:xfrm>
              <a:off x="7370152" y="2974954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61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CF896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76DBE25-0B7B-879C-AB91-4018E64E5F3F}"/>
                </a:ext>
              </a:extLst>
            </p:cNvPr>
            <p:cNvSpPr/>
            <p:nvPr/>
          </p:nvSpPr>
          <p:spPr>
            <a:xfrm>
              <a:off x="7294787" y="2799102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E193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A3DC69E-F625-FC4B-64D2-51ADD089ABC5}"/>
                </a:ext>
              </a:extLst>
            </p:cNvPr>
            <p:cNvSpPr/>
            <p:nvPr/>
          </p:nvSpPr>
          <p:spPr>
            <a:xfrm>
              <a:off x="7219421" y="2573006"/>
              <a:ext cx="724418" cy="110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0" h="21534" extrusionOk="0">
                  <a:moveTo>
                    <a:pt x="12312" y="21534"/>
                  </a:moveTo>
                  <a:lnTo>
                    <a:pt x="7655" y="10949"/>
                  </a:lnTo>
                  <a:lnTo>
                    <a:pt x="1695" y="5932"/>
                  </a:lnTo>
                  <a:cubicBezTo>
                    <a:pt x="-47" y="4460"/>
                    <a:pt x="-450" y="2522"/>
                    <a:pt x="503" y="829"/>
                  </a:cubicBezTo>
                  <a:cubicBezTo>
                    <a:pt x="724" y="425"/>
                    <a:pt x="1182" y="143"/>
                    <a:pt x="1787" y="44"/>
                  </a:cubicBezTo>
                  <a:cubicBezTo>
                    <a:pt x="2392" y="-66"/>
                    <a:pt x="2979" y="32"/>
                    <a:pt x="3437" y="314"/>
                  </a:cubicBezTo>
                  <a:lnTo>
                    <a:pt x="11579" y="5171"/>
                  </a:lnTo>
                  <a:cubicBezTo>
                    <a:pt x="14109" y="6680"/>
                    <a:pt x="15778" y="8410"/>
                    <a:pt x="16841" y="10630"/>
                  </a:cubicBezTo>
                  <a:lnTo>
                    <a:pt x="21150" y="19682"/>
                  </a:lnTo>
                  <a:lnTo>
                    <a:pt x="12312" y="21534"/>
                  </a:lnTo>
                  <a:close/>
                </a:path>
              </a:pathLst>
            </a:custGeom>
            <a:solidFill>
              <a:srgbClr val="F09D71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7814D-4A25-2D71-0FA8-9D2D41A86560}"/>
                </a:ext>
              </a:extLst>
            </p:cNvPr>
            <p:cNvGrpSpPr/>
            <p:nvPr/>
          </p:nvGrpSpPr>
          <p:grpSpPr>
            <a:xfrm>
              <a:off x="5508635" y="2780261"/>
              <a:ext cx="1174731" cy="3314311"/>
              <a:chOff x="5508635" y="2780261"/>
              <a:chExt cx="1174731" cy="3314311"/>
            </a:xfrm>
          </p:grpSpPr>
          <p:sp>
            <p:nvSpPr>
              <p:cNvPr id="22" name="Shape">
                <a:extLst>
                  <a:ext uri="{FF2B5EF4-FFF2-40B4-BE49-F238E27FC236}">
                    <a16:creationId xmlns:a16="http://schemas.microsoft.com/office/drawing/2014/main" id="{A52FF0B4-7277-26C5-1460-DC7FEEDF7EDD}"/>
                  </a:ext>
                </a:extLst>
              </p:cNvPr>
              <p:cNvSpPr/>
              <p:nvPr/>
            </p:nvSpPr>
            <p:spPr>
              <a:xfrm>
                <a:off x="5873672" y="3960981"/>
                <a:ext cx="444656" cy="1152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3" y="1784"/>
                    </a:moveTo>
                    <a:lnTo>
                      <a:pt x="7353" y="21600"/>
                    </a:lnTo>
                    <a:lnTo>
                      <a:pt x="0" y="21600"/>
                    </a:lnTo>
                    <a:lnTo>
                      <a:pt x="0" y="2715"/>
                    </a:lnTo>
                    <a:lnTo>
                      <a:pt x="7353" y="1784"/>
                    </a:lnTo>
                    <a:lnTo>
                      <a:pt x="7353" y="1784"/>
                    </a:lnTo>
                    <a:close/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14247" y="21600"/>
                    </a:lnTo>
                    <a:lnTo>
                      <a:pt x="14247" y="93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7BD294-EC02-76D7-361E-D2A76F4AF284}"/>
                  </a:ext>
                </a:extLst>
              </p:cNvPr>
              <p:cNvGrpSpPr/>
              <p:nvPr/>
            </p:nvGrpSpPr>
            <p:grpSpPr>
              <a:xfrm>
                <a:off x="5709125" y="5088446"/>
                <a:ext cx="773751" cy="1006126"/>
                <a:chOff x="5724676" y="5088446"/>
                <a:chExt cx="773751" cy="1006126"/>
              </a:xfrm>
            </p:grpSpPr>
            <p:sp>
              <p:nvSpPr>
                <p:cNvPr id="25" name="Shape">
                  <a:extLst>
                    <a:ext uri="{FF2B5EF4-FFF2-40B4-BE49-F238E27FC236}">
                      <a16:creationId xmlns:a16="http://schemas.microsoft.com/office/drawing/2014/main" id="{4836AA03-990C-7921-5224-AAEE28313EAE}"/>
                    </a:ext>
                  </a:extLst>
                </p:cNvPr>
                <p:cNvSpPr/>
                <p:nvPr/>
              </p:nvSpPr>
              <p:spPr>
                <a:xfrm>
                  <a:off x="6001016" y="5967707"/>
                  <a:ext cx="229865" cy="1268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16761" y="0"/>
                        <a:pt x="21600" y="4812"/>
                        <a:pt x="21600" y="10800"/>
                      </a:cubicBezTo>
                      <a:cubicBezTo>
                        <a:pt x="21600" y="16788"/>
                        <a:pt x="16761" y="21600"/>
                        <a:pt x="10800" y="21600"/>
                      </a:cubicBezTo>
                      <a:cubicBezTo>
                        <a:pt x="4839" y="21600"/>
                        <a:pt x="0" y="16788"/>
                        <a:pt x="0" y="10800"/>
                      </a:cubicBezTo>
                      <a:cubicBezTo>
                        <a:pt x="0" y="4812"/>
                        <a:pt x="4839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6" name="Shape">
                  <a:extLst>
                    <a:ext uri="{FF2B5EF4-FFF2-40B4-BE49-F238E27FC236}">
                      <a16:creationId xmlns:a16="http://schemas.microsoft.com/office/drawing/2014/main" id="{ED6C7C56-C36D-7360-11BD-E9DF4207867E}"/>
                    </a:ext>
                  </a:extLst>
                </p:cNvPr>
                <p:cNvSpPr/>
                <p:nvPr/>
              </p:nvSpPr>
              <p:spPr>
                <a:xfrm>
                  <a:off x="5724676" y="5088446"/>
                  <a:ext cx="773751" cy="9527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7143"/>
                      </a:lnTo>
                      <a:cubicBezTo>
                        <a:pt x="0" y="17727"/>
                        <a:pt x="368" y="18268"/>
                        <a:pt x="964" y="18581"/>
                      </a:cubicBezTo>
                      <a:lnTo>
                        <a:pt x="5628" y="21030"/>
                      </a:lnTo>
                      <a:cubicBezTo>
                        <a:pt x="6329" y="21401"/>
                        <a:pt x="7153" y="21600"/>
                        <a:pt x="7995" y="21600"/>
                      </a:cubicBezTo>
                      <a:lnTo>
                        <a:pt x="13605" y="21600"/>
                      </a:lnTo>
                      <a:cubicBezTo>
                        <a:pt x="14447" y="21600"/>
                        <a:pt x="15271" y="21401"/>
                        <a:pt x="15972" y="21030"/>
                      </a:cubicBezTo>
                      <a:lnTo>
                        <a:pt x="20636" y="18581"/>
                      </a:lnTo>
                      <a:cubicBezTo>
                        <a:pt x="21232" y="18268"/>
                        <a:pt x="21600" y="17727"/>
                        <a:pt x="21600" y="17143"/>
                      </a:cubicBez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  <p:sp>
              <p:nvSpPr>
                <p:cNvPr id="27" name="Shape">
                  <a:extLst>
                    <a:ext uri="{FF2B5EF4-FFF2-40B4-BE49-F238E27FC236}">
                      <a16:creationId xmlns:a16="http://schemas.microsoft.com/office/drawing/2014/main" id="{758FA7FA-E196-3FF1-17BE-62510F187077}"/>
                    </a:ext>
                  </a:extLst>
                </p:cNvPr>
                <p:cNvSpPr/>
                <p:nvPr/>
              </p:nvSpPr>
              <p:spPr>
                <a:xfrm>
                  <a:off x="5724676" y="5113567"/>
                  <a:ext cx="773751" cy="728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2066"/>
                      </a:moveTo>
                      <a:cubicBezTo>
                        <a:pt x="7206" y="10186"/>
                        <a:pt x="14394" y="8305"/>
                        <a:pt x="21600" y="6424"/>
                      </a:cubicBezTo>
                      <a:cubicBezTo>
                        <a:pt x="21600" y="7448"/>
                        <a:pt x="21600" y="8472"/>
                        <a:pt x="21600" y="9515"/>
                      </a:cubicBezTo>
                      <a:cubicBezTo>
                        <a:pt x="14394" y="11396"/>
                        <a:pt x="7206" y="13277"/>
                        <a:pt x="0" y="15157"/>
                      </a:cubicBezTo>
                      <a:cubicBezTo>
                        <a:pt x="0" y="14133"/>
                        <a:pt x="0" y="13090"/>
                        <a:pt x="0" y="12066"/>
                      </a:cubicBezTo>
                      <a:lnTo>
                        <a:pt x="0" y="12066"/>
                      </a:lnTo>
                      <a:close/>
                      <a:moveTo>
                        <a:pt x="0" y="5642"/>
                      </a:moveTo>
                      <a:lnTo>
                        <a:pt x="0" y="8733"/>
                      </a:lnTo>
                      <a:lnTo>
                        <a:pt x="21600" y="3091"/>
                      </a:lnTo>
                      <a:lnTo>
                        <a:pt x="21600" y="0"/>
                      </a:lnTo>
                      <a:lnTo>
                        <a:pt x="0" y="5642"/>
                      </a:lnTo>
                      <a:lnTo>
                        <a:pt x="0" y="5642"/>
                      </a:lnTo>
                      <a:close/>
                      <a:moveTo>
                        <a:pt x="0" y="18509"/>
                      </a:moveTo>
                      <a:lnTo>
                        <a:pt x="0" y="21600"/>
                      </a:lnTo>
                      <a:lnTo>
                        <a:pt x="21600" y="15939"/>
                      </a:lnTo>
                      <a:lnTo>
                        <a:pt x="21600" y="12848"/>
                      </a:lnTo>
                      <a:lnTo>
                        <a:pt x="0" y="18509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28575" tIns="28575" rIns="28575" bIns="28575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sz="2250"/>
                </a:p>
              </p:txBody>
            </p:sp>
          </p:grpSp>
          <p:sp>
            <p:nvSpPr>
              <p:cNvPr id="24" name="Shape">
                <a:extLst>
                  <a:ext uri="{FF2B5EF4-FFF2-40B4-BE49-F238E27FC236}">
                    <a16:creationId xmlns:a16="http://schemas.microsoft.com/office/drawing/2014/main" id="{6AD9C125-E749-DA51-D392-F9AAC5FB2EE0}"/>
                  </a:ext>
                </a:extLst>
              </p:cNvPr>
              <p:cNvSpPr/>
              <p:nvPr/>
            </p:nvSpPr>
            <p:spPr>
              <a:xfrm>
                <a:off x="5508635" y="2780261"/>
                <a:ext cx="1174731" cy="1138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9" h="21230" extrusionOk="0">
                    <a:moveTo>
                      <a:pt x="1556" y="10423"/>
                    </a:moveTo>
                    <a:cubicBezTo>
                      <a:pt x="7355" y="9234"/>
                      <a:pt x="13136" y="8064"/>
                      <a:pt x="18935" y="6875"/>
                    </a:cubicBezTo>
                    <a:cubicBezTo>
                      <a:pt x="19969" y="6665"/>
                      <a:pt x="21003" y="7365"/>
                      <a:pt x="21207" y="8431"/>
                    </a:cubicBezTo>
                    <a:lnTo>
                      <a:pt x="21207" y="8431"/>
                    </a:lnTo>
                    <a:cubicBezTo>
                      <a:pt x="21410" y="9497"/>
                      <a:pt x="20732" y="10563"/>
                      <a:pt x="19681" y="10772"/>
                    </a:cubicBezTo>
                    <a:cubicBezTo>
                      <a:pt x="13882" y="11961"/>
                      <a:pt x="8101" y="13132"/>
                      <a:pt x="2302" y="14320"/>
                    </a:cubicBezTo>
                    <a:cubicBezTo>
                      <a:pt x="1268" y="14530"/>
                      <a:pt x="234" y="13831"/>
                      <a:pt x="30" y="12747"/>
                    </a:cubicBezTo>
                    <a:lnTo>
                      <a:pt x="30" y="12747"/>
                    </a:lnTo>
                    <a:cubicBezTo>
                      <a:pt x="-156" y="11698"/>
                      <a:pt x="522" y="10632"/>
                      <a:pt x="1556" y="10423"/>
                    </a:cubicBezTo>
                    <a:lnTo>
                      <a:pt x="1556" y="10423"/>
                    </a:lnTo>
                    <a:close/>
                    <a:moveTo>
                      <a:pt x="1556" y="3572"/>
                    </a:moveTo>
                    <a:cubicBezTo>
                      <a:pt x="522" y="3782"/>
                      <a:pt x="-173" y="4831"/>
                      <a:pt x="47" y="5914"/>
                    </a:cubicBezTo>
                    <a:lnTo>
                      <a:pt x="47" y="5914"/>
                    </a:lnTo>
                    <a:cubicBezTo>
                      <a:pt x="251" y="6980"/>
                      <a:pt x="1268" y="7697"/>
                      <a:pt x="2319" y="7487"/>
                    </a:cubicBezTo>
                    <a:lnTo>
                      <a:pt x="19698" y="3939"/>
                    </a:lnTo>
                    <a:cubicBezTo>
                      <a:pt x="20732" y="3730"/>
                      <a:pt x="21427" y="2681"/>
                      <a:pt x="21224" y="1598"/>
                    </a:cubicBezTo>
                    <a:lnTo>
                      <a:pt x="21224" y="1598"/>
                    </a:lnTo>
                    <a:cubicBezTo>
                      <a:pt x="21020" y="532"/>
                      <a:pt x="20003" y="-185"/>
                      <a:pt x="18952" y="42"/>
                    </a:cubicBezTo>
                    <a:lnTo>
                      <a:pt x="1556" y="3572"/>
                    </a:lnTo>
                    <a:lnTo>
                      <a:pt x="1556" y="3572"/>
                    </a:lnTo>
                    <a:close/>
                    <a:moveTo>
                      <a:pt x="1556" y="17291"/>
                    </a:moveTo>
                    <a:cubicBezTo>
                      <a:pt x="522" y="17500"/>
                      <a:pt x="-173" y="18549"/>
                      <a:pt x="47" y="19632"/>
                    </a:cubicBezTo>
                    <a:lnTo>
                      <a:pt x="47" y="19632"/>
                    </a:lnTo>
                    <a:cubicBezTo>
                      <a:pt x="251" y="20698"/>
                      <a:pt x="1268" y="21415"/>
                      <a:pt x="2319" y="21188"/>
                    </a:cubicBezTo>
                    <a:lnTo>
                      <a:pt x="19698" y="17640"/>
                    </a:lnTo>
                    <a:cubicBezTo>
                      <a:pt x="20732" y="17431"/>
                      <a:pt x="21427" y="16382"/>
                      <a:pt x="21224" y="15298"/>
                    </a:cubicBezTo>
                    <a:lnTo>
                      <a:pt x="21224" y="15298"/>
                    </a:lnTo>
                    <a:cubicBezTo>
                      <a:pt x="21020" y="14232"/>
                      <a:pt x="20003" y="13516"/>
                      <a:pt x="18952" y="13726"/>
                    </a:cubicBezTo>
                    <a:lnTo>
                      <a:pt x="1556" y="1729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  <p:sp>
          <p:nvSpPr>
            <p:cNvPr id="13" name="Freeform: Shape 122">
              <a:extLst>
                <a:ext uri="{FF2B5EF4-FFF2-40B4-BE49-F238E27FC236}">
                  <a16:creationId xmlns:a16="http://schemas.microsoft.com/office/drawing/2014/main" id="{1C042E89-E833-B95B-AB89-399EC30D25A9}"/>
                </a:ext>
              </a:extLst>
            </p:cNvPr>
            <p:cNvSpPr/>
            <p:nvPr/>
          </p:nvSpPr>
          <p:spPr>
            <a:xfrm>
              <a:off x="2565612" y="2573029"/>
              <a:ext cx="7059500" cy="3732578"/>
            </a:xfrm>
            <a:custGeom>
              <a:avLst/>
              <a:gdLst>
                <a:gd name="connsiteX0" fmla="*/ 4856345 w 7059500"/>
                <a:gd name="connsiteY0" fmla="*/ 1361 h 3732578"/>
                <a:gd name="connsiteX1" fmla="*/ 4910988 w 7059500"/>
                <a:gd name="connsiteY1" fmla="*/ 16580 h 3732578"/>
                <a:gd name="connsiteX2" fmla="*/ 5189170 w 7059500"/>
                <a:gd name="connsiteY2" fmla="*/ 264578 h 3732578"/>
                <a:gd name="connsiteX3" fmla="*/ 5369375 w 7059500"/>
                <a:gd name="connsiteY3" fmla="*/ 544052 h 3732578"/>
                <a:gd name="connsiteX4" fmla="*/ 5554019 w 7059500"/>
                <a:gd name="connsiteY4" fmla="*/ 1123752 h 3732578"/>
                <a:gd name="connsiteX5" fmla="*/ 5647029 w 7059500"/>
                <a:gd name="connsiteY5" fmla="*/ 1768133 h 3732578"/>
                <a:gd name="connsiteX6" fmla="*/ 5751875 w 7059500"/>
                <a:gd name="connsiteY6" fmla="*/ 2002296 h 3732578"/>
                <a:gd name="connsiteX7" fmla="*/ 7059500 w 7059500"/>
                <a:gd name="connsiteY7" fmla="*/ 3732577 h 3732578"/>
                <a:gd name="connsiteX8" fmla="*/ 6207832 w 7059500"/>
                <a:gd name="connsiteY8" fmla="*/ 3732577 h 3732578"/>
                <a:gd name="connsiteX9" fmla="*/ 6207832 w 7059500"/>
                <a:gd name="connsiteY9" fmla="*/ 3731885 h 3732578"/>
                <a:gd name="connsiteX10" fmla="*/ 5537743 w 7059500"/>
                <a:gd name="connsiteY10" fmla="*/ 2496563 h 3732578"/>
                <a:gd name="connsiteX11" fmla="*/ 5455514 w 7059500"/>
                <a:gd name="connsiteY11" fmla="*/ 2369797 h 3732578"/>
                <a:gd name="connsiteX12" fmla="*/ 5199211 w 7059500"/>
                <a:gd name="connsiteY12" fmla="*/ 2059540 h 3732578"/>
                <a:gd name="connsiteX13" fmla="*/ 5030948 w 7059500"/>
                <a:gd name="connsiteY13" fmla="*/ 1803932 h 3732578"/>
                <a:gd name="connsiteX14" fmla="*/ 5027144 w 7059500"/>
                <a:gd name="connsiteY14" fmla="*/ 1792518 h 3732578"/>
                <a:gd name="connsiteX15" fmla="*/ 4997021 w 7059500"/>
                <a:gd name="connsiteY15" fmla="*/ 1371750 h 3732578"/>
                <a:gd name="connsiteX16" fmla="*/ 5059168 w 7059500"/>
                <a:gd name="connsiteY16" fmla="*/ 1023792 h 3732578"/>
                <a:gd name="connsiteX17" fmla="*/ 5013932 w 7059500"/>
                <a:gd name="connsiteY17" fmla="*/ 771470 h 3732578"/>
                <a:gd name="connsiteX18" fmla="*/ 5035282 w 7059500"/>
                <a:gd name="connsiteY18" fmla="*/ 676006 h 3732578"/>
                <a:gd name="connsiteX19" fmla="*/ 5077347 w 7059500"/>
                <a:gd name="connsiteY19" fmla="*/ 639515 h 3732578"/>
                <a:gd name="connsiteX20" fmla="*/ 5054095 w 7059500"/>
                <a:gd name="connsiteY20" fmla="*/ 560308 h 3732578"/>
                <a:gd name="connsiteX21" fmla="*/ 4850003 w 7059500"/>
                <a:gd name="connsiteY21" fmla="*/ 303490 h 3732578"/>
                <a:gd name="connsiteX22" fmla="*/ 4809206 w 7059500"/>
                <a:gd name="connsiteY22" fmla="*/ 42175 h 3732578"/>
                <a:gd name="connsiteX23" fmla="*/ 4856345 w 7059500"/>
                <a:gd name="connsiteY23" fmla="*/ 1361 h 3732578"/>
                <a:gd name="connsiteX24" fmla="*/ 2203157 w 7059500"/>
                <a:gd name="connsiteY24" fmla="*/ 1361 h 3732578"/>
                <a:gd name="connsiteX25" fmla="*/ 2250295 w 7059500"/>
                <a:gd name="connsiteY25" fmla="*/ 42175 h 3732578"/>
                <a:gd name="connsiteX26" fmla="*/ 2209498 w 7059500"/>
                <a:gd name="connsiteY26" fmla="*/ 303490 h 3732578"/>
                <a:gd name="connsiteX27" fmla="*/ 2005406 w 7059500"/>
                <a:gd name="connsiteY27" fmla="*/ 560308 h 3732578"/>
                <a:gd name="connsiteX28" fmla="*/ 1982154 w 7059500"/>
                <a:gd name="connsiteY28" fmla="*/ 639516 h 3732578"/>
                <a:gd name="connsiteX29" fmla="*/ 2024219 w 7059500"/>
                <a:gd name="connsiteY29" fmla="*/ 676006 h 3732578"/>
                <a:gd name="connsiteX30" fmla="*/ 2045569 w 7059500"/>
                <a:gd name="connsiteY30" fmla="*/ 771470 h 3732578"/>
                <a:gd name="connsiteX31" fmla="*/ 2000967 w 7059500"/>
                <a:gd name="connsiteY31" fmla="*/ 1024484 h 3732578"/>
                <a:gd name="connsiteX32" fmla="*/ 2063114 w 7059500"/>
                <a:gd name="connsiteY32" fmla="*/ 1372443 h 3732578"/>
                <a:gd name="connsiteX33" fmla="*/ 2032992 w 7059500"/>
                <a:gd name="connsiteY33" fmla="*/ 1793210 h 3732578"/>
                <a:gd name="connsiteX34" fmla="*/ 2029187 w 7059500"/>
                <a:gd name="connsiteY34" fmla="*/ 1804451 h 3732578"/>
                <a:gd name="connsiteX35" fmla="*/ 1860925 w 7059500"/>
                <a:gd name="connsiteY35" fmla="*/ 2060059 h 3732578"/>
                <a:gd name="connsiteX36" fmla="*/ 1604621 w 7059500"/>
                <a:gd name="connsiteY36" fmla="*/ 2370316 h 3732578"/>
                <a:gd name="connsiteX37" fmla="*/ 1522392 w 7059500"/>
                <a:gd name="connsiteY37" fmla="*/ 2497255 h 3732578"/>
                <a:gd name="connsiteX38" fmla="*/ 852303 w 7059500"/>
                <a:gd name="connsiteY38" fmla="*/ 3732578 h 3732578"/>
                <a:gd name="connsiteX39" fmla="*/ 0 w 7059500"/>
                <a:gd name="connsiteY39" fmla="*/ 3732578 h 3732578"/>
                <a:gd name="connsiteX40" fmla="*/ 1307626 w 7059500"/>
                <a:gd name="connsiteY40" fmla="*/ 2002296 h 3732578"/>
                <a:gd name="connsiteX41" fmla="*/ 1412472 w 7059500"/>
                <a:gd name="connsiteY41" fmla="*/ 1768133 h 3732578"/>
                <a:gd name="connsiteX42" fmla="*/ 1505482 w 7059500"/>
                <a:gd name="connsiteY42" fmla="*/ 1123752 h 3732578"/>
                <a:gd name="connsiteX43" fmla="*/ 1690126 w 7059500"/>
                <a:gd name="connsiteY43" fmla="*/ 544052 h 3732578"/>
                <a:gd name="connsiteX44" fmla="*/ 1870331 w 7059500"/>
                <a:gd name="connsiteY44" fmla="*/ 264578 h 3732578"/>
                <a:gd name="connsiteX45" fmla="*/ 2148514 w 7059500"/>
                <a:gd name="connsiteY45" fmla="*/ 16580 h 3732578"/>
                <a:gd name="connsiteX46" fmla="*/ 2203157 w 7059500"/>
                <a:gd name="connsiteY46" fmla="*/ 1361 h 37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059500" h="3732578">
                  <a:moveTo>
                    <a:pt x="4856345" y="1361"/>
                  </a:moveTo>
                  <a:cubicBezTo>
                    <a:pt x="4875792" y="-2963"/>
                    <a:pt x="4895874" y="3263"/>
                    <a:pt x="4910988" y="16580"/>
                  </a:cubicBezTo>
                  <a:lnTo>
                    <a:pt x="5189170" y="264578"/>
                  </a:lnTo>
                  <a:cubicBezTo>
                    <a:pt x="5275837" y="341883"/>
                    <a:pt x="5333017" y="430429"/>
                    <a:pt x="5369375" y="544052"/>
                  </a:cubicBezTo>
                  <a:lnTo>
                    <a:pt x="5554019" y="1123752"/>
                  </a:lnTo>
                  <a:lnTo>
                    <a:pt x="5647029" y="1768133"/>
                  </a:lnTo>
                  <a:cubicBezTo>
                    <a:pt x="5659606" y="1855468"/>
                    <a:pt x="5695964" y="1936405"/>
                    <a:pt x="5751875" y="2002296"/>
                  </a:cubicBezTo>
                  <a:lnTo>
                    <a:pt x="7059500" y="3732577"/>
                  </a:lnTo>
                  <a:lnTo>
                    <a:pt x="6207832" y="3732577"/>
                  </a:lnTo>
                  <a:lnTo>
                    <a:pt x="6207832" y="3731885"/>
                  </a:lnTo>
                  <a:lnTo>
                    <a:pt x="5537743" y="2496563"/>
                  </a:lnTo>
                  <a:cubicBezTo>
                    <a:pt x="5507621" y="2456441"/>
                    <a:pt x="5479929" y="2414416"/>
                    <a:pt x="5455514" y="2369797"/>
                  </a:cubicBezTo>
                  <a:cubicBezTo>
                    <a:pt x="5387660" y="2247873"/>
                    <a:pt x="5307228" y="2150507"/>
                    <a:pt x="5199211" y="2059540"/>
                  </a:cubicBezTo>
                  <a:cubicBezTo>
                    <a:pt x="5121950" y="1994168"/>
                    <a:pt x="5065404" y="1908734"/>
                    <a:pt x="5030948" y="1803932"/>
                  </a:cubicBezTo>
                  <a:lnTo>
                    <a:pt x="5027144" y="1792518"/>
                  </a:lnTo>
                  <a:cubicBezTo>
                    <a:pt x="4980639" y="1651224"/>
                    <a:pt x="4971232" y="1518751"/>
                    <a:pt x="4997021" y="1371750"/>
                  </a:cubicBezTo>
                  <a:lnTo>
                    <a:pt x="5059168" y="1023792"/>
                  </a:lnTo>
                  <a:lnTo>
                    <a:pt x="5013932" y="771470"/>
                  </a:lnTo>
                  <a:cubicBezTo>
                    <a:pt x="5007696" y="736882"/>
                    <a:pt x="5015200" y="704196"/>
                    <a:pt x="5035282" y="676006"/>
                  </a:cubicBezTo>
                  <a:cubicBezTo>
                    <a:pt x="5047225" y="659577"/>
                    <a:pt x="5061071" y="647644"/>
                    <a:pt x="5077347" y="639515"/>
                  </a:cubicBezTo>
                  <a:lnTo>
                    <a:pt x="5054095" y="560308"/>
                  </a:lnTo>
                  <a:lnTo>
                    <a:pt x="4850003" y="303490"/>
                  </a:lnTo>
                  <a:cubicBezTo>
                    <a:pt x="4790393" y="228087"/>
                    <a:pt x="4776547" y="128992"/>
                    <a:pt x="4809206" y="42175"/>
                  </a:cubicBezTo>
                  <a:cubicBezTo>
                    <a:pt x="4817344" y="20211"/>
                    <a:pt x="4833727" y="5857"/>
                    <a:pt x="4856345" y="1361"/>
                  </a:cubicBezTo>
                  <a:close/>
                  <a:moveTo>
                    <a:pt x="2203157" y="1361"/>
                  </a:moveTo>
                  <a:cubicBezTo>
                    <a:pt x="2225775" y="5857"/>
                    <a:pt x="2242157" y="20211"/>
                    <a:pt x="2250295" y="42175"/>
                  </a:cubicBezTo>
                  <a:cubicBezTo>
                    <a:pt x="2282954" y="128992"/>
                    <a:pt x="2269109" y="228087"/>
                    <a:pt x="2209498" y="303490"/>
                  </a:cubicBezTo>
                  <a:lnTo>
                    <a:pt x="2005406" y="560308"/>
                  </a:lnTo>
                  <a:lnTo>
                    <a:pt x="1982154" y="639516"/>
                  </a:lnTo>
                  <a:cubicBezTo>
                    <a:pt x="1998431" y="647644"/>
                    <a:pt x="2012276" y="659577"/>
                    <a:pt x="2024219" y="676006"/>
                  </a:cubicBezTo>
                  <a:cubicBezTo>
                    <a:pt x="2044301" y="704196"/>
                    <a:pt x="2051805" y="736882"/>
                    <a:pt x="2045569" y="771470"/>
                  </a:cubicBezTo>
                  <a:lnTo>
                    <a:pt x="2000967" y="1024484"/>
                  </a:lnTo>
                  <a:lnTo>
                    <a:pt x="2063114" y="1372443"/>
                  </a:lnTo>
                  <a:cubicBezTo>
                    <a:pt x="2088903" y="1519443"/>
                    <a:pt x="2079497" y="1651916"/>
                    <a:pt x="2032992" y="1793210"/>
                  </a:cubicBezTo>
                  <a:lnTo>
                    <a:pt x="2029187" y="1804451"/>
                  </a:lnTo>
                  <a:cubicBezTo>
                    <a:pt x="1994731" y="1909427"/>
                    <a:pt x="1938186" y="1994860"/>
                    <a:pt x="1860925" y="2060059"/>
                  </a:cubicBezTo>
                  <a:cubicBezTo>
                    <a:pt x="1752907" y="2151199"/>
                    <a:pt x="1672475" y="2248565"/>
                    <a:pt x="1604621" y="2370316"/>
                  </a:cubicBezTo>
                  <a:cubicBezTo>
                    <a:pt x="1580206" y="2414935"/>
                    <a:pt x="1552515" y="2456960"/>
                    <a:pt x="1522392" y="2497255"/>
                  </a:cubicBezTo>
                  <a:lnTo>
                    <a:pt x="852303" y="3732578"/>
                  </a:lnTo>
                  <a:lnTo>
                    <a:pt x="0" y="3732578"/>
                  </a:lnTo>
                  <a:lnTo>
                    <a:pt x="1307626" y="2002296"/>
                  </a:lnTo>
                  <a:cubicBezTo>
                    <a:pt x="1363537" y="1936406"/>
                    <a:pt x="1399895" y="1855469"/>
                    <a:pt x="1412472" y="1768133"/>
                  </a:cubicBezTo>
                  <a:lnTo>
                    <a:pt x="1505482" y="1123752"/>
                  </a:lnTo>
                  <a:lnTo>
                    <a:pt x="1690126" y="544052"/>
                  </a:lnTo>
                  <a:cubicBezTo>
                    <a:pt x="1726484" y="430429"/>
                    <a:pt x="1783664" y="341883"/>
                    <a:pt x="1870331" y="264578"/>
                  </a:cubicBezTo>
                  <a:lnTo>
                    <a:pt x="2148514" y="16580"/>
                  </a:lnTo>
                  <a:cubicBezTo>
                    <a:pt x="2163628" y="3263"/>
                    <a:pt x="2183709" y="-2963"/>
                    <a:pt x="2203157" y="1361"/>
                  </a:cubicBezTo>
                  <a:close/>
                </a:path>
              </a:pathLst>
            </a:custGeom>
            <a:solidFill>
              <a:srgbClr val="F3B18E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AC3C73-42A8-126F-901C-729F4C064545}"/>
                </a:ext>
              </a:extLst>
            </p:cNvPr>
            <p:cNvGrpSpPr/>
            <p:nvPr/>
          </p:nvGrpSpPr>
          <p:grpSpPr>
            <a:xfrm>
              <a:off x="4437178" y="3383182"/>
              <a:ext cx="3318764" cy="2922728"/>
              <a:chOff x="4437178" y="3383182"/>
              <a:chExt cx="3318764" cy="292272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E5D1124-4D22-9E06-7448-6C04CB76ADE4}"/>
                  </a:ext>
                </a:extLst>
              </p:cNvPr>
              <p:cNvSpPr/>
              <p:nvPr/>
            </p:nvSpPr>
            <p:spPr>
              <a:xfrm>
                <a:off x="4663281" y="3797691"/>
                <a:ext cx="497577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91" y="10066"/>
                    </a:lnTo>
                    <a:lnTo>
                      <a:pt x="12598" y="4180"/>
                    </a:lnTo>
                    <a:cubicBezTo>
                      <a:pt x="12625" y="2458"/>
                      <a:pt x="10539" y="945"/>
                      <a:pt x="7225" y="150"/>
                    </a:cubicBezTo>
                    <a:cubicBezTo>
                      <a:pt x="6423" y="-38"/>
                      <a:pt x="5567" y="-49"/>
                      <a:pt x="4738" y="117"/>
                    </a:cubicBezTo>
                    <a:cubicBezTo>
                      <a:pt x="3910" y="282"/>
                      <a:pt x="3402" y="580"/>
                      <a:pt x="3241" y="967"/>
                    </a:cubicBezTo>
                    <a:lnTo>
                      <a:pt x="434" y="7615"/>
                    </a:lnTo>
                    <a:cubicBezTo>
                      <a:pt x="-421" y="9691"/>
                      <a:pt x="-20" y="11557"/>
                      <a:pt x="1691" y="13523"/>
                    </a:cubicBezTo>
                    <a:lnTo>
                      <a:pt x="8748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C9431A03-5D45-CF90-729B-A893BA004B51}"/>
                  </a:ext>
                </a:extLst>
              </p:cNvPr>
              <p:cNvSpPr/>
              <p:nvPr/>
            </p:nvSpPr>
            <p:spPr>
              <a:xfrm>
                <a:off x="4619318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D3DDC137-A629-750E-0209-79D4C280C45A}"/>
                  </a:ext>
                </a:extLst>
              </p:cNvPr>
              <p:cNvSpPr/>
              <p:nvPr/>
            </p:nvSpPr>
            <p:spPr>
              <a:xfrm>
                <a:off x="4537672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21179" y="19298"/>
                    </a:moveTo>
                    <a:lnTo>
                      <a:pt x="12480" y="10066"/>
                    </a:lnTo>
                    <a:lnTo>
                      <a:pt x="12587" y="4180"/>
                    </a:lnTo>
                    <a:cubicBezTo>
                      <a:pt x="12614" y="2458"/>
                      <a:pt x="10526" y="945"/>
                      <a:pt x="7207" y="150"/>
                    </a:cubicBezTo>
                    <a:cubicBezTo>
                      <a:pt x="6404" y="-38"/>
                      <a:pt x="5548" y="-49"/>
                      <a:pt x="4718" y="117"/>
                    </a:cubicBezTo>
                    <a:cubicBezTo>
                      <a:pt x="3888" y="282"/>
                      <a:pt x="3380" y="580"/>
                      <a:pt x="3219" y="967"/>
                    </a:cubicBezTo>
                    <a:lnTo>
                      <a:pt x="436" y="7615"/>
                    </a:lnTo>
                    <a:cubicBezTo>
                      <a:pt x="-421" y="9691"/>
                      <a:pt x="-20" y="11557"/>
                      <a:pt x="1694" y="13523"/>
                    </a:cubicBezTo>
                    <a:lnTo>
                      <a:pt x="8760" y="21551"/>
                    </a:lnTo>
                    <a:lnTo>
                      <a:pt x="21179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CB3CAE8B-B34E-75D6-77B3-244CA412E79C}"/>
                  </a:ext>
                </a:extLst>
              </p:cNvPr>
              <p:cNvSpPr/>
              <p:nvPr/>
            </p:nvSpPr>
            <p:spPr>
              <a:xfrm>
                <a:off x="7031008" y="3797691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C29D7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0DE9268E-40D4-661F-4BCC-CD34E0931E42}"/>
                  </a:ext>
                </a:extLst>
              </p:cNvPr>
              <p:cNvSpPr/>
              <p:nvPr/>
            </p:nvSpPr>
            <p:spPr>
              <a:xfrm>
                <a:off x="7074971" y="3609278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D6AD81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47CF34F0-65E0-8119-8242-4B8263FBC498}"/>
                  </a:ext>
                </a:extLst>
              </p:cNvPr>
              <p:cNvSpPr/>
              <p:nvPr/>
            </p:nvSpPr>
            <p:spPr>
              <a:xfrm>
                <a:off x="7156617" y="3383182"/>
                <a:ext cx="496948" cy="1225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79" h="21551" extrusionOk="0">
                    <a:moveTo>
                      <a:pt x="0" y="19298"/>
                    </a:moveTo>
                    <a:lnTo>
                      <a:pt x="8699" y="10066"/>
                    </a:lnTo>
                    <a:lnTo>
                      <a:pt x="8592" y="4180"/>
                    </a:lnTo>
                    <a:cubicBezTo>
                      <a:pt x="8565" y="2458"/>
                      <a:pt x="10653" y="945"/>
                      <a:pt x="13972" y="150"/>
                    </a:cubicBezTo>
                    <a:cubicBezTo>
                      <a:pt x="14775" y="-38"/>
                      <a:pt x="15631" y="-49"/>
                      <a:pt x="16461" y="117"/>
                    </a:cubicBezTo>
                    <a:cubicBezTo>
                      <a:pt x="17291" y="282"/>
                      <a:pt x="17799" y="580"/>
                      <a:pt x="17960" y="967"/>
                    </a:cubicBezTo>
                    <a:lnTo>
                      <a:pt x="20743" y="7615"/>
                    </a:lnTo>
                    <a:cubicBezTo>
                      <a:pt x="21600" y="9691"/>
                      <a:pt x="21199" y="11557"/>
                      <a:pt x="19485" y="13523"/>
                    </a:cubicBezTo>
                    <a:lnTo>
                      <a:pt x="12419" y="21551"/>
                    </a:lnTo>
                    <a:lnTo>
                      <a:pt x="0" y="19298"/>
                    </a:lnTo>
                    <a:close/>
                  </a:path>
                </a:pathLst>
              </a:custGeom>
              <a:solidFill>
                <a:srgbClr val="E6B98A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1" name="Freeform: Shape 130">
                <a:extLst>
                  <a:ext uri="{FF2B5EF4-FFF2-40B4-BE49-F238E27FC236}">
                    <a16:creationId xmlns:a16="http://schemas.microsoft.com/office/drawing/2014/main" id="{2671E1C4-F236-9565-1D3B-9660433C28E6}"/>
                  </a:ext>
                </a:extLst>
              </p:cNvPr>
              <p:cNvSpPr/>
              <p:nvPr/>
            </p:nvSpPr>
            <p:spPr>
              <a:xfrm>
                <a:off x="4437178" y="3477340"/>
                <a:ext cx="3318764" cy="2828570"/>
              </a:xfrm>
              <a:custGeom>
                <a:avLst/>
                <a:gdLst>
                  <a:gd name="connsiteX0" fmla="*/ 3178621 w 3318764"/>
                  <a:gd name="connsiteY0" fmla="*/ 47 h 2828570"/>
                  <a:gd name="connsiteX1" fmla="*/ 3207415 w 3318764"/>
                  <a:gd name="connsiteY1" fmla="*/ 6077 h 2828570"/>
                  <a:gd name="connsiteX2" fmla="*/ 3243877 w 3318764"/>
                  <a:gd name="connsiteY2" fmla="*/ 56935 h 2828570"/>
                  <a:gd name="connsiteX3" fmla="*/ 3308544 w 3318764"/>
                  <a:gd name="connsiteY3" fmla="*/ 433127 h 2828570"/>
                  <a:gd name="connsiteX4" fmla="*/ 3279015 w 3318764"/>
                  <a:gd name="connsiteY4" fmla="*/ 769210 h 2828570"/>
                  <a:gd name="connsiteX5" fmla="*/ 3071784 w 3318764"/>
                  <a:gd name="connsiteY5" fmla="*/ 1340709 h 2828570"/>
                  <a:gd name="connsiteX6" fmla="*/ 2748977 w 3318764"/>
                  <a:gd name="connsiteY6" fmla="*/ 1910372 h 2828570"/>
                  <a:gd name="connsiteX7" fmla="*/ 2704366 w 3318764"/>
                  <a:gd name="connsiteY7" fmla="*/ 2139626 h 2828570"/>
                  <a:gd name="connsiteX8" fmla="*/ 2792318 w 3318764"/>
                  <a:gd name="connsiteY8" fmla="*/ 2828570 h 2828570"/>
                  <a:gd name="connsiteX9" fmla="*/ 2185600 w 3318764"/>
                  <a:gd name="connsiteY9" fmla="*/ 2828570 h 2828570"/>
                  <a:gd name="connsiteX10" fmla="*/ 2233333 w 3318764"/>
                  <a:gd name="connsiteY10" fmla="*/ 2369405 h 2828570"/>
                  <a:gd name="connsiteX11" fmla="*/ 2242118 w 3318764"/>
                  <a:gd name="connsiteY11" fmla="*/ 2238197 h 2828570"/>
                  <a:gd name="connsiteX12" fmla="*/ 2231428 w 3318764"/>
                  <a:gd name="connsiteY12" fmla="*/ 1827400 h 2828570"/>
                  <a:gd name="connsiteX13" fmla="*/ 2255930 w 3318764"/>
                  <a:gd name="connsiteY13" fmla="*/ 1517794 h 2828570"/>
                  <a:gd name="connsiteX14" fmla="*/ 2259687 w 3318764"/>
                  <a:gd name="connsiteY14" fmla="*/ 1506522 h 2828570"/>
                  <a:gd name="connsiteX15" fmla="*/ 2490838 w 3318764"/>
                  <a:gd name="connsiteY15" fmla="*/ 1161657 h 2828570"/>
                  <a:gd name="connsiteX16" fmla="*/ 2748977 w 3318764"/>
                  <a:gd name="connsiteY16" fmla="*/ 934368 h 2828570"/>
                  <a:gd name="connsiteX17" fmla="*/ 2867675 w 3318764"/>
                  <a:gd name="connsiteY17" fmla="*/ 708915 h 2828570"/>
                  <a:gd name="connsiteX18" fmla="*/ 2941761 w 3318764"/>
                  <a:gd name="connsiteY18" fmla="*/ 649274 h 2828570"/>
                  <a:gd name="connsiteX19" fmla="*/ 2996427 w 3318764"/>
                  <a:gd name="connsiteY19" fmla="*/ 649274 h 2828570"/>
                  <a:gd name="connsiteX20" fmla="*/ 3026538 w 3318764"/>
                  <a:gd name="connsiteY20" fmla="*/ 572594 h 2828570"/>
                  <a:gd name="connsiteX21" fmla="*/ 3024051 w 3318764"/>
                  <a:gd name="connsiteY21" fmla="*/ 237822 h 2828570"/>
                  <a:gd name="connsiteX22" fmla="*/ 3150263 w 3318764"/>
                  <a:gd name="connsiteY22" fmla="*/ 8567 h 2828570"/>
                  <a:gd name="connsiteX23" fmla="*/ 3178621 w 3318764"/>
                  <a:gd name="connsiteY23" fmla="*/ 47 h 2828570"/>
                  <a:gd name="connsiteX24" fmla="*/ 140144 w 3318764"/>
                  <a:gd name="connsiteY24" fmla="*/ 47 h 2828570"/>
                  <a:gd name="connsiteX25" fmla="*/ 168502 w 3318764"/>
                  <a:gd name="connsiteY25" fmla="*/ 8567 h 2828570"/>
                  <a:gd name="connsiteX26" fmla="*/ 294714 w 3318764"/>
                  <a:gd name="connsiteY26" fmla="*/ 237822 h 2828570"/>
                  <a:gd name="connsiteX27" fmla="*/ 292227 w 3318764"/>
                  <a:gd name="connsiteY27" fmla="*/ 572594 h 2828570"/>
                  <a:gd name="connsiteX28" fmla="*/ 322338 w 3318764"/>
                  <a:gd name="connsiteY28" fmla="*/ 649274 h 2828570"/>
                  <a:gd name="connsiteX29" fmla="*/ 377003 w 3318764"/>
                  <a:gd name="connsiteY29" fmla="*/ 649274 h 2828570"/>
                  <a:gd name="connsiteX30" fmla="*/ 451090 w 3318764"/>
                  <a:gd name="connsiteY30" fmla="*/ 708915 h 2828570"/>
                  <a:gd name="connsiteX31" fmla="*/ 569787 w 3318764"/>
                  <a:gd name="connsiteY31" fmla="*/ 934368 h 2828570"/>
                  <a:gd name="connsiteX32" fmla="*/ 827927 w 3318764"/>
                  <a:gd name="connsiteY32" fmla="*/ 1161657 h 2828570"/>
                  <a:gd name="connsiteX33" fmla="*/ 1059077 w 3318764"/>
                  <a:gd name="connsiteY33" fmla="*/ 1506522 h 2828570"/>
                  <a:gd name="connsiteX34" fmla="*/ 1062835 w 3318764"/>
                  <a:gd name="connsiteY34" fmla="*/ 1517794 h 2828570"/>
                  <a:gd name="connsiteX35" fmla="*/ 1087336 w 3318764"/>
                  <a:gd name="connsiteY35" fmla="*/ 1827400 h 2828570"/>
                  <a:gd name="connsiteX36" fmla="*/ 1076647 w 3318764"/>
                  <a:gd name="connsiteY36" fmla="*/ 2238197 h 2828570"/>
                  <a:gd name="connsiteX37" fmla="*/ 1085431 w 3318764"/>
                  <a:gd name="connsiteY37" fmla="*/ 2369405 h 2828570"/>
                  <a:gd name="connsiteX38" fmla="*/ 1133164 w 3318764"/>
                  <a:gd name="connsiteY38" fmla="*/ 2828570 h 2828570"/>
                  <a:gd name="connsiteX39" fmla="*/ 526447 w 3318764"/>
                  <a:gd name="connsiteY39" fmla="*/ 2828570 h 2828570"/>
                  <a:gd name="connsiteX40" fmla="*/ 614398 w 3318764"/>
                  <a:gd name="connsiteY40" fmla="*/ 2139626 h 2828570"/>
                  <a:gd name="connsiteX41" fmla="*/ 569787 w 3318764"/>
                  <a:gd name="connsiteY41" fmla="*/ 1910372 h 2828570"/>
                  <a:gd name="connsiteX42" fmla="*/ 246981 w 3318764"/>
                  <a:gd name="connsiteY42" fmla="*/ 1340709 h 2828570"/>
                  <a:gd name="connsiteX43" fmla="*/ 39750 w 3318764"/>
                  <a:gd name="connsiteY43" fmla="*/ 769210 h 2828570"/>
                  <a:gd name="connsiteX44" fmla="*/ 10221 w 3318764"/>
                  <a:gd name="connsiteY44" fmla="*/ 433127 h 2828570"/>
                  <a:gd name="connsiteX45" fmla="*/ 74888 w 3318764"/>
                  <a:gd name="connsiteY45" fmla="*/ 56935 h 2828570"/>
                  <a:gd name="connsiteX46" fmla="*/ 111349 w 3318764"/>
                  <a:gd name="connsiteY46" fmla="*/ 6077 h 2828570"/>
                  <a:gd name="connsiteX47" fmla="*/ 140144 w 3318764"/>
                  <a:gd name="connsiteY47" fmla="*/ 47 h 2828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18764" h="2828570">
                    <a:moveTo>
                      <a:pt x="3178621" y="47"/>
                    </a:moveTo>
                    <a:cubicBezTo>
                      <a:pt x="3188272" y="-346"/>
                      <a:pt x="3197996" y="1686"/>
                      <a:pt x="3207415" y="6077"/>
                    </a:cubicBezTo>
                    <a:cubicBezTo>
                      <a:pt x="3226890" y="15514"/>
                      <a:pt x="3240119" y="34914"/>
                      <a:pt x="3243877" y="56935"/>
                    </a:cubicBezTo>
                    <a:lnTo>
                      <a:pt x="3308544" y="433127"/>
                    </a:lnTo>
                    <a:cubicBezTo>
                      <a:pt x="3328653" y="551228"/>
                      <a:pt x="3319233" y="657401"/>
                      <a:pt x="3279015" y="769210"/>
                    </a:cubicBezTo>
                    <a:lnTo>
                      <a:pt x="3071784" y="1340709"/>
                    </a:lnTo>
                    <a:lnTo>
                      <a:pt x="2748977" y="1910372"/>
                    </a:lnTo>
                    <a:cubicBezTo>
                      <a:pt x="2710029" y="1979450"/>
                      <a:pt x="2694312" y="2059800"/>
                      <a:pt x="2704366" y="2139626"/>
                    </a:cubicBezTo>
                    <a:lnTo>
                      <a:pt x="2792318" y="2828570"/>
                    </a:lnTo>
                    <a:lnTo>
                      <a:pt x="2185600" y="2828570"/>
                    </a:lnTo>
                    <a:lnTo>
                      <a:pt x="2233333" y="2369405"/>
                    </a:lnTo>
                    <a:cubicBezTo>
                      <a:pt x="2232063" y="2325494"/>
                      <a:pt x="2235238" y="2281583"/>
                      <a:pt x="2242118" y="2238197"/>
                    </a:cubicBezTo>
                    <a:cubicBezTo>
                      <a:pt x="2263497" y="2099386"/>
                      <a:pt x="2259687" y="1970012"/>
                      <a:pt x="2231428" y="1827400"/>
                    </a:cubicBezTo>
                    <a:cubicBezTo>
                      <a:pt x="2211372" y="1725683"/>
                      <a:pt x="2218886" y="1621477"/>
                      <a:pt x="2255930" y="1517794"/>
                    </a:cubicBezTo>
                    <a:lnTo>
                      <a:pt x="2259687" y="1506522"/>
                    </a:lnTo>
                    <a:cubicBezTo>
                      <a:pt x="2309325" y="1366400"/>
                      <a:pt x="2382195" y="1257868"/>
                      <a:pt x="2490838" y="1161657"/>
                    </a:cubicBezTo>
                    <a:lnTo>
                      <a:pt x="2748977" y="934368"/>
                    </a:lnTo>
                    <a:lnTo>
                      <a:pt x="2867675" y="708915"/>
                    </a:lnTo>
                    <a:cubicBezTo>
                      <a:pt x="2883974" y="678111"/>
                      <a:pt x="2909110" y="658057"/>
                      <a:pt x="2941761" y="649274"/>
                    </a:cubicBezTo>
                    <a:cubicBezTo>
                      <a:pt x="2960601" y="644818"/>
                      <a:pt x="2978805" y="644162"/>
                      <a:pt x="2996427" y="649274"/>
                    </a:cubicBezTo>
                    <a:lnTo>
                      <a:pt x="3026538" y="572594"/>
                    </a:lnTo>
                    <a:lnTo>
                      <a:pt x="3024051" y="237822"/>
                    </a:lnTo>
                    <a:cubicBezTo>
                      <a:pt x="3023416" y="139907"/>
                      <a:pt x="3072419" y="53789"/>
                      <a:pt x="3150263" y="8567"/>
                    </a:cubicBezTo>
                    <a:cubicBezTo>
                      <a:pt x="3159391" y="3259"/>
                      <a:pt x="3168970" y="440"/>
                      <a:pt x="3178621" y="47"/>
                    </a:cubicBezTo>
                    <a:close/>
                    <a:moveTo>
                      <a:pt x="140144" y="47"/>
                    </a:moveTo>
                    <a:cubicBezTo>
                      <a:pt x="149795" y="440"/>
                      <a:pt x="159373" y="3259"/>
                      <a:pt x="168502" y="8567"/>
                    </a:cubicBezTo>
                    <a:cubicBezTo>
                      <a:pt x="246346" y="53789"/>
                      <a:pt x="295349" y="139907"/>
                      <a:pt x="294714" y="237822"/>
                    </a:cubicBezTo>
                    <a:lnTo>
                      <a:pt x="292227" y="572594"/>
                    </a:lnTo>
                    <a:lnTo>
                      <a:pt x="322338" y="649274"/>
                    </a:lnTo>
                    <a:cubicBezTo>
                      <a:pt x="339960" y="644162"/>
                      <a:pt x="358164" y="644818"/>
                      <a:pt x="377003" y="649274"/>
                    </a:cubicBezTo>
                    <a:cubicBezTo>
                      <a:pt x="409654" y="658057"/>
                      <a:pt x="434791" y="678111"/>
                      <a:pt x="451090" y="708915"/>
                    </a:cubicBezTo>
                    <a:lnTo>
                      <a:pt x="569787" y="934368"/>
                    </a:lnTo>
                    <a:lnTo>
                      <a:pt x="827927" y="1161657"/>
                    </a:lnTo>
                    <a:cubicBezTo>
                      <a:pt x="936570" y="1257868"/>
                      <a:pt x="1009439" y="1366400"/>
                      <a:pt x="1059077" y="1506522"/>
                    </a:cubicBezTo>
                    <a:lnTo>
                      <a:pt x="1062835" y="1517794"/>
                    </a:lnTo>
                    <a:cubicBezTo>
                      <a:pt x="1099878" y="1621477"/>
                      <a:pt x="1107393" y="1725683"/>
                      <a:pt x="1087336" y="1827400"/>
                    </a:cubicBezTo>
                    <a:cubicBezTo>
                      <a:pt x="1059077" y="1970012"/>
                      <a:pt x="1055267" y="2099386"/>
                      <a:pt x="1076647" y="2238197"/>
                    </a:cubicBezTo>
                    <a:cubicBezTo>
                      <a:pt x="1083526" y="2281583"/>
                      <a:pt x="1086701" y="2325494"/>
                      <a:pt x="1085431" y="2369405"/>
                    </a:cubicBezTo>
                    <a:lnTo>
                      <a:pt x="1133164" y="2828570"/>
                    </a:lnTo>
                    <a:lnTo>
                      <a:pt x="526447" y="2828570"/>
                    </a:lnTo>
                    <a:lnTo>
                      <a:pt x="614398" y="2139626"/>
                    </a:lnTo>
                    <a:cubicBezTo>
                      <a:pt x="624453" y="2059800"/>
                      <a:pt x="608736" y="1979450"/>
                      <a:pt x="569787" y="1910372"/>
                    </a:cubicBezTo>
                    <a:lnTo>
                      <a:pt x="246981" y="1340709"/>
                    </a:lnTo>
                    <a:lnTo>
                      <a:pt x="39750" y="769210"/>
                    </a:lnTo>
                    <a:cubicBezTo>
                      <a:pt x="-470" y="657401"/>
                      <a:pt x="-9889" y="551228"/>
                      <a:pt x="10221" y="433127"/>
                    </a:cubicBezTo>
                    <a:lnTo>
                      <a:pt x="74888" y="56935"/>
                    </a:lnTo>
                    <a:cubicBezTo>
                      <a:pt x="78645" y="34914"/>
                      <a:pt x="91875" y="15514"/>
                      <a:pt x="111349" y="6077"/>
                    </a:cubicBezTo>
                    <a:cubicBezTo>
                      <a:pt x="120769" y="1686"/>
                      <a:pt x="130493" y="-346"/>
                      <a:pt x="140144" y="47"/>
                    </a:cubicBezTo>
                    <a:close/>
                  </a:path>
                </a:pathLst>
              </a:custGeom>
              <a:solidFill>
                <a:srgbClr val="FDD4A9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4FEA2-6EBD-798D-8D2C-84BD9981D903}"/>
              </a:ext>
            </a:extLst>
          </p:cNvPr>
          <p:cNvGrpSpPr/>
          <p:nvPr/>
        </p:nvGrpSpPr>
        <p:grpSpPr>
          <a:xfrm>
            <a:off x="1643196" y="2676447"/>
            <a:ext cx="4485447" cy="1090110"/>
            <a:chOff x="2559333" y="2058063"/>
            <a:chExt cx="7073344" cy="1787386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B550F19A-382A-EAB7-1919-191361425AC7}"/>
                </a:ext>
              </a:extLst>
            </p:cNvPr>
            <p:cNvSpPr/>
            <p:nvPr/>
          </p:nvSpPr>
          <p:spPr>
            <a:xfrm>
              <a:off x="4016396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8FE21824-EA4F-D42B-7DB8-A50EBD2C9A8F}"/>
                </a:ext>
              </a:extLst>
            </p:cNvPr>
            <p:cNvSpPr/>
            <p:nvPr/>
          </p:nvSpPr>
          <p:spPr>
            <a:xfrm>
              <a:off x="4179687" y="2271545"/>
              <a:ext cx="1135953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F7BE720E-3F92-41A4-6F09-6444B0D5A897}"/>
                </a:ext>
              </a:extLst>
            </p:cNvPr>
            <p:cNvSpPr/>
            <p:nvPr/>
          </p:nvSpPr>
          <p:spPr>
            <a:xfrm>
              <a:off x="4374381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3298" y="21600"/>
                  </a:moveTo>
                  <a:lnTo>
                    <a:pt x="11895" y="11005"/>
                  </a:lnTo>
                  <a:lnTo>
                    <a:pt x="17849" y="8973"/>
                  </a:lnTo>
                  <a:cubicBezTo>
                    <a:pt x="19588" y="8368"/>
                    <a:pt x="20945" y="6076"/>
                    <a:pt x="21469" y="3027"/>
                  </a:cubicBezTo>
                  <a:cubicBezTo>
                    <a:pt x="21600" y="2292"/>
                    <a:pt x="21540" y="1557"/>
                    <a:pt x="21302" y="951"/>
                  </a:cubicBezTo>
                  <a:cubicBezTo>
                    <a:pt x="21064" y="324"/>
                    <a:pt x="20719" y="0"/>
                    <a:pt x="20314" y="0"/>
                  </a:cubicBezTo>
                  <a:lnTo>
                    <a:pt x="13372" y="86"/>
                  </a:lnTo>
                  <a:cubicBezTo>
                    <a:pt x="11217" y="108"/>
                    <a:pt x="9359" y="1124"/>
                    <a:pt x="7525" y="3265"/>
                  </a:cubicBezTo>
                  <a:lnTo>
                    <a:pt x="0" y="12065"/>
                  </a:lnTo>
                  <a:lnTo>
                    <a:pt x="3298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822EDB5-EDD3-0962-4611-E792ECDD5530}"/>
                </a:ext>
              </a:extLst>
            </p:cNvPr>
            <p:cNvSpPr/>
            <p:nvPr/>
          </p:nvSpPr>
          <p:spPr>
            <a:xfrm>
              <a:off x="7037289" y="2359471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5F3318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8D94B75C-E646-A197-6D3F-D02BD3489AC7}"/>
                </a:ext>
              </a:extLst>
            </p:cNvPr>
            <p:cNvSpPr/>
            <p:nvPr/>
          </p:nvSpPr>
          <p:spPr>
            <a:xfrm>
              <a:off x="6880277" y="2271545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79442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B0675F67-DC41-0F24-81D1-CB8A0CB6A57B}"/>
                </a:ext>
              </a:extLst>
            </p:cNvPr>
            <p:cNvSpPr/>
            <p:nvPr/>
          </p:nvSpPr>
          <p:spPr>
            <a:xfrm>
              <a:off x="6679304" y="2152217"/>
              <a:ext cx="1135952" cy="628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600" extrusionOk="0">
                  <a:moveTo>
                    <a:pt x="18239" y="21600"/>
                  </a:moveTo>
                  <a:lnTo>
                    <a:pt x="9642" y="11005"/>
                  </a:lnTo>
                  <a:lnTo>
                    <a:pt x="3688" y="8973"/>
                  </a:lnTo>
                  <a:cubicBezTo>
                    <a:pt x="1949" y="8368"/>
                    <a:pt x="592" y="6076"/>
                    <a:pt x="68" y="3027"/>
                  </a:cubicBezTo>
                  <a:cubicBezTo>
                    <a:pt x="-63" y="2292"/>
                    <a:pt x="-3" y="1557"/>
                    <a:pt x="235" y="951"/>
                  </a:cubicBezTo>
                  <a:cubicBezTo>
                    <a:pt x="473" y="324"/>
                    <a:pt x="818" y="0"/>
                    <a:pt x="1223" y="0"/>
                  </a:cubicBezTo>
                  <a:lnTo>
                    <a:pt x="8165" y="86"/>
                  </a:lnTo>
                  <a:cubicBezTo>
                    <a:pt x="10320" y="108"/>
                    <a:pt x="12178" y="1124"/>
                    <a:pt x="14012" y="3265"/>
                  </a:cubicBezTo>
                  <a:lnTo>
                    <a:pt x="21537" y="12065"/>
                  </a:lnTo>
                  <a:lnTo>
                    <a:pt x="18239" y="21600"/>
                  </a:lnTo>
                  <a:close/>
                </a:path>
              </a:pathLst>
            </a:custGeom>
            <a:solidFill>
              <a:srgbClr val="8B5030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9AA60EE-22B3-2E86-D1F8-707599F69583}"/>
                </a:ext>
              </a:extLst>
            </p:cNvPr>
            <p:cNvSpPr/>
            <p:nvPr/>
          </p:nvSpPr>
          <p:spPr>
            <a:xfrm>
              <a:off x="2559333" y="2058063"/>
              <a:ext cx="7073344" cy="1787386"/>
            </a:xfrm>
            <a:custGeom>
              <a:avLst/>
              <a:gdLst>
                <a:gd name="connsiteX0" fmla="*/ 4292975 w 7073344"/>
                <a:gd name="connsiteY0" fmla="*/ 30 h 1787386"/>
                <a:gd name="connsiteX1" fmla="*/ 4657278 w 7073344"/>
                <a:gd name="connsiteY1" fmla="*/ 2513 h 1787386"/>
                <a:gd name="connsiteX2" fmla="*/ 4965637 w 7073344"/>
                <a:gd name="connsiteY2" fmla="*/ 94811 h 1787386"/>
                <a:gd name="connsiteX3" fmla="*/ 5461754 w 7073344"/>
                <a:gd name="connsiteY3" fmla="*/ 414503 h 1787386"/>
                <a:gd name="connsiteX4" fmla="*/ 5894537 w 7073344"/>
                <a:gd name="connsiteY4" fmla="*/ 815151 h 1787386"/>
                <a:gd name="connsiteX5" fmla="*/ 6194055 w 7073344"/>
                <a:gd name="connsiteY5" fmla="*/ 965891 h 1787386"/>
                <a:gd name="connsiteX6" fmla="*/ 7073344 w 7073344"/>
                <a:gd name="connsiteY6" fmla="*/ 1127309 h 1787386"/>
                <a:gd name="connsiteX7" fmla="*/ 7073344 w 7073344"/>
                <a:gd name="connsiteY7" fmla="*/ 1787386 h 1787386"/>
                <a:gd name="connsiteX8" fmla="*/ 6204083 w 7073344"/>
                <a:gd name="connsiteY8" fmla="*/ 1458921 h 1787386"/>
                <a:gd name="connsiteX9" fmla="*/ 5763911 w 7073344"/>
                <a:gd name="connsiteY9" fmla="*/ 1372251 h 1787386"/>
                <a:gd name="connsiteX10" fmla="*/ 5478115 w 7073344"/>
                <a:gd name="connsiteY10" fmla="*/ 1289969 h 1787386"/>
                <a:gd name="connsiteX11" fmla="*/ 5468747 w 7073344"/>
                <a:gd name="connsiteY11" fmla="*/ 1283678 h 1787386"/>
                <a:gd name="connsiteX12" fmla="*/ 5188626 w 7073344"/>
                <a:gd name="connsiteY12" fmla="*/ 980957 h 1787386"/>
                <a:gd name="connsiteX13" fmla="*/ 5023429 w 7073344"/>
                <a:gd name="connsiteY13" fmla="*/ 672606 h 1787386"/>
                <a:gd name="connsiteX14" fmla="*/ 4834350 w 7073344"/>
                <a:gd name="connsiteY14" fmla="*/ 508705 h 1787386"/>
                <a:gd name="connsiteX15" fmla="*/ 4792259 w 7073344"/>
                <a:gd name="connsiteY15" fmla="*/ 420794 h 1787386"/>
                <a:gd name="connsiteX16" fmla="*/ 4802419 w 7073344"/>
                <a:gd name="connsiteY16" fmla="*/ 364918 h 1787386"/>
                <a:gd name="connsiteX17" fmla="*/ 4735786 w 7073344"/>
                <a:gd name="connsiteY17" fmla="*/ 319638 h 1787386"/>
                <a:gd name="connsiteX18" fmla="*/ 4421755 w 7073344"/>
                <a:gd name="connsiteY18" fmla="*/ 260617 h 1787386"/>
                <a:gd name="connsiteX19" fmla="*/ 4230829 w 7073344"/>
                <a:gd name="connsiteY19" fmla="*/ 87941 h 1787386"/>
                <a:gd name="connsiteX20" fmla="*/ 4238350 w 7073344"/>
                <a:gd name="connsiteY20" fmla="*/ 28257 h 1787386"/>
                <a:gd name="connsiteX21" fmla="*/ 4292975 w 7073344"/>
                <a:gd name="connsiteY21" fmla="*/ 30 h 1787386"/>
                <a:gd name="connsiteX22" fmla="*/ 2780368 w 7073344"/>
                <a:gd name="connsiteY22" fmla="*/ 30 h 1787386"/>
                <a:gd name="connsiteX23" fmla="*/ 2835115 w 7073344"/>
                <a:gd name="connsiteY23" fmla="*/ 28257 h 1787386"/>
                <a:gd name="connsiteX24" fmla="*/ 2842634 w 7073344"/>
                <a:gd name="connsiteY24" fmla="*/ 87941 h 1787386"/>
                <a:gd name="connsiteX25" fmla="*/ 2651613 w 7073344"/>
                <a:gd name="connsiteY25" fmla="*/ 260617 h 1787386"/>
                <a:gd name="connsiteX26" fmla="*/ 2337641 w 7073344"/>
                <a:gd name="connsiteY26" fmla="*/ 319638 h 1787386"/>
                <a:gd name="connsiteX27" fmla="*/ 2271021 w 7073344"/>
                <a:gd name="connsiteY27" fmla="*/ 364918 h 1787386"/>
                <a:gd name="connsiteX28" fmla="*/ 2281047 w 7073344"/>
                <a:gd name="connsiteY28" fmla="*/ 420794 h 1787386"/>
                <a:gd name="connsiteX29" fmla="*/ 2238964 w 7073344"/>
                <a:gd name="connsiteY29" fmla="*/ 508705 h 1787386"/>
                <a:gd name="connsiteX30" fmla="*/ 2049921 w 7073344"/>
                <a:gd name="connsiteY30" fmla="*/ 672606 h 1787386"/>
                <a:gd name="connsiteX31" fmla="*/ 1884756 w 7073344"/>
                <a:gd name="connsiteY31" fmla="*/ 980957 h 1787386"/>
                <a:gd name="connsiteX32" fmla="*/ 1604688 w 7073344"/>
                <a:gd name="connsiteY32" fmla="*/ 1283678 h 1787386"/>
                <a:gd name="connsiteX33" fmla="*/ 1595321 w 7073344"/>
                <a:gd name="connsiteY33" fmla="*/ 1289969 h 1787386"/>
                <a:gd name="connsiteX34" fmla="*/ 1309448 w 7073344"/>
                <a:gd name="connsiteY34" fmla="*/ 1372251 h 1787386"/>
                <a:gd name="connsiteX35" fmla="*/ 869228 w 7073344"/>
                <a:gd name="connsiteY35" fmla="*/ 1458921 h 1787386"/>
                <a:gd name="connsiteX36" fmla="*/ 0 w 7073344"/>
                <a:gd name="connsiteY36" fmla="*/ 1787386 h 1787386"/>
                <a:gd name="connsiteX37" fmla="*/ 0 w 7073344"/>
                <a:gd name="connsiteY37" fmla="*/ 1127309 h 1787386"/>
                <a:gd name="connsiteX38" fmla="*/ 879254 w 7073344"/>
                <a:gd name="connsiteY38" fmla="*/ 965891 h 1787386"/>
                <a:gd name="connsiteX39" fmla="*/ 1178847 w 7073344"/>
                <a:gd name="connsiteY39" fmla="*/ 815151 h 1787386"/>
                <a:gd name="connsiteX40" fmla="*/ 1611548 w 7073344"/>
                <a:gd name="connsiteY40" fmla="*/ 414503 h 1787386"/>
                <a:gd name="connsiteX41" fmla="*/ 2107702 w 7073344"/>
                <a:gd name="connsiteY41" fmla="*/ 94811 h 1787386"/>
                <a:gd name="connsiteX42" fmla="*/ 2416134 w 7073344"/>
                <a:gd name="connsiteY42" fmla="*/ 2513 h 17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073344" h="1787386">
                  <a:moveTo>
                    <a:pt x="4292975" y="30"/>
                  </a:moveTo>
                  <a:lnTo>
                    <a:pt x="4657278" y="2513"/>
                  </a:lnTo>
                  <a:cubicBezTo>
                    <a:pt x="4771016" y="3175"/>
                    <a:pt x="4868920" y="32645"/>
                    <a:pt x="4965637" y="94811"/>
                  </a:cubicBezTo>
                  <a:lnTo>
                    <a:pt x="5461754" y="414503"/>
                  </a:lnTo>
                  <a:lnTo>
                    <a:pt x="5894537" y="815151"/>
                  </a:lnTo>
                  <a:cubicBezTo>
                    <a:pt x="5979247" y="893708"/>
                    <a:pt x="6082956" y="945859"/>
                    <a:pt x="6194055" y="965891"/>
                  </a:cubicBezTo>
                  <a:lnTo>
                    <a:pt x="7073344" y="1127309"/>
                  </a:lnTo>
                  <a:lnTo>
                    <a:pt x="7073344" y="1787386"/>
                  </a:lnTo>
                  <a:lnTo>
                    <a:pt x="6204083" y="1458921"/>
                  </a:lnTo>
                  <a:cubicBezTo>
                    <a:pt x="6057755" y="1395512"/>
                    <a:pt x="5922114" y="1368526"/>
                    <a:pt x="5763911" y="1372251"/>
                  </a:cubicBezTo>
                  <a:cubicBezTo>
                    <a:pt x="5664687" y="1374735"/>
                    <a:pt x="5569158" y="1347169"/>
                    <a:pt x="5478115" y="1289969"/>
                  </a:cubicBezTo>
                  <a:lnTo>
                    <a:pt x="5468747" y="1283678"/>
                  </a:lnTo>
                  <a:cubicBezTo>
                    <a:pt x="5346301" y="1207108"/>
                    <a:pt x="5258293" y="1111581"/>
                    <a:pt x="5188626" y="980957"/>
                  </a:cubicBezTo>
                  <a:lnTo>
                    <a:pt x="5023429" y="672606"/>
                  </a:lnTo>
                  <a:lnTo>
                    <a:pt x="4834350" y="508705"/>
                  </a:lnTo>
                  <a:cubicBezTo>
                    <a:pt x="4808621" y="486106"/>
                    <a:pt x="4794239" y="456554"/>
                    <a:pt x="4792259" y="420794"/>
                  </a:cubicBezTo>
                  <a:cubicBezTo>
                    <a:pt x="4791072" y="400678"/>
                    <a:pt x="4794766" y="381805"/>
                    <a:pt x="4802419" y="364918"/>
                  </a:cubicBezTo>
                  <a:lnTo>
                    <a:pt x="4735786" y="319638"/>
                  </a:lnTo>
                  <a:lnTo>
                    <a:pt x="4421755" y="260617"/>
                  </a:lnTo>
                  <a:cubicBezTo>
                    <a:pt x="4330052" y="243068"/>
                    <a:pt x="4258537" y="176514"/>
                    <a:pt x="4230829" y="87941"/>
                  </a:cubicBezTo>
                  <a:cubicBezTo>
                    <a:pt x="4223308" y="67163"/>
                    <a:pt x="4226474" y="45806"/>
                    <a:pt x="4238350" y="28257"/>
                  </a:cubicBezTo>
                  <a:cubicBezTo>
                    <a:pt x="4250884" y="10046"/>
                    <a:pt x="4271732" y="-633"/>
                    <a:pt x="4292975" y="30"/>
                  </a:cubicBezTo>
                  <a:close/>
                  <a:moveTo>
                    <a:pt x="2780368" y="30"/>
                  </a:moveTo>
                  <a:cubicBezTo>
                    <a:pt x="2801739" y="-633"/>
                    <a:pt x="2822450" y="10046"/>
                    <a:pt x="2835115" y="28257"/>
                  </a:cubicBezTo>
                  <a:cubicBezTo>
                    <a:pt x="2846988" y="45806"/>
                    <a:pt x="2849494" y="67163"/>
                    <a:pt x="2842634" y="87941"/>
                  </a:cubicBezTo>
                  <a:cubicBezTo>
                    <a:pt x="2814931" y="176514"/>
                    <a:pt x="2743298" y="243068"/>
                    <a:pt x="2651613" y="260617"/>
                  </a:cubicBezTo>
                  <a:lnTo>
                    <a:pt x="2337641" y="319638"/>
                  </a:lnTo>
                  <a:lnTo>
                    <a:pt x="2271021" y="364918"/>
                  </a:lnTo>
                  <a:cubicBezTo>
                    <a:pt x="2278540" y="381805"/>
                    <a:pt x="2282366" y="400678"/>
                    <a:pt x="2281047" y="420794"/>
                  </a:cubicBezTo>
                  <a:cubicBezTo>
                    <a:pt x="2279200" y="456554"/>
                    <a:pt x="2264820" y="486106"/>
                    <a:pt x="2238964" y="508705"/>
                  </a:cubicBezTo>
                  <a:lnTo>
                    <a:pt x="2049921" y="672606"/>
                  </a:lnTo>
                  <a:lnTo>
                    <a:pt x="1884756" y="980957"/>
                  </a:lnTo>
                  <a:cubicBezTo>
                    <a:pt x="1815102" y="1111581"/>
                    <a:pt x="1727110" y="1207108"/>
                    <a:pt x="1604688" y="1283678"/>
                  </a:cubicBezTo>
                  <a:lnTo>
                    <a:pt x="1595321" y="1289969"/>
                  </a:lnTo>
                  <a:cubicBezTo>
                    <a:pt x="1504164" y="1347169"/>
                    <a:pt x="1408785" y="1374735"/>
                    <a:pt x="1309448" y="1372251"/>
                  </a:cubicBezTo>
                  <a:cubicBezTo>
                    <a:pt x="1151275" y="1368526"/>
                    <a:pt x="1015528" y="1395512"/>
                    <a:pt x="869228" y="1458921"/>
                  </a:cubicBezTo>
                  <a:lnTo>
                    <a:pt x="0" y="1787386"/>
                  </a:lnTo>
                  <a:lnTo>
                    <a:pt x="0" y="1127309"/>
                  </a:lnTo>
                  <a:lnTo>
                    <a:pt x="879254" y="965891"/>
                  </a:lnTo>
                  <a:cubicBezTo>
                    <a:pt x="990463" y="945859"/>
                    <a:pt x="1094021" y="893708"/>
                    <a:pt x="1178847" y="815151"/>
                  </a:cubicBezTo>
                  <a:lnTo>
                    <a:pt x="1611548" y="414503"/>
                  </a:lnTo>
                  <a:lnTo>
                    <a:pt x="2107702" y="94811"/>
                  </a:lnTo>
                  <a:cubicBezTo>
                    <a:pt x="2204532" y="32645"/>
                    <a:pt x="2302418" y="3175"/>
                    <a:pt x="2416134" y="2513"/>
                  </a:cubicBezTo>
                  <a:close/>
                </a:path>
              </a:pathLst>
            </a:custGeom>
            <a:solidFill>
              <a:srgbClr val="AB7959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406F61-1AAA-9A10-3F95-38E21C567C91}"/>
              </a:ext>
            </a:extLst>
          </p:cNvPr>
          <p:cNvGrpSpPr/>
          <p:nvPr/>
        </p:nvGrpSpPr>
        <p:grpSpPr>
          <a:xfrm>
            <a:off x="1694943" y="1912064"/>
            <a:ext cx="4381952" cy="782232"/>
            <a:chOff x="2559333" y="1015457"/>
            <a:chExt cx="7070649" cy="1343529"/>
          </a:xfrm>
        </p:grpSpPr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18CECB8-9416-4408-881B-92D22E059067}"/>
                </a:ext>
              </a:extLst>
            </p:cNvPr>
            <p:cNvSpPr/>
            <p:nvPr/>
          </p:nvSpPr>
          <p:spPr>
            <a:xfrm>
              <a:off x="4631879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36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FE2177FB-3726-7832-9151-007E36DB7E95}"/>
                </a:ext>
              </a:extLst>
            </p:cNvPr>
            <p:cNvSpPr/>
            <p:nvPr/>
          </p:nvSpPr>
          <p:spPr>
            <a:xfrm>
              <a:off x="4814012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21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F29CA33-3181-2474-CA07-DCB4B40ED0DD}"/>
                </a:ext>
              </a:extLst>
            </p:cNvPr>
            <p:cNvSpPr/>
            <p:nvPr/>
          </p:nvSpPr>
          <p:spPr>
            <a:xfrm>
              <a:off x="504010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170" y="14908"/>
                  </a:moveTo>
                  <a:lnTo>
                    <a:pt x="10588" y="14456"/>
                  </a:lnTo>
                  <a:lnTo>
                    <a:pt x="16312" y="19991"/>
                  </a:lnTo>
                  <a:cubicBezTo>
                    <a:pt x="17986" y="21600"/>
                    <a:pt x="19805" y="20838"/>
                    <a:pt x="21127" y="18155"/>
                  </a:cubicBezTo>
                  <a:cubicBezTo>
                    <a:pt x="21442" y="17506"/>
                    <a:pt x="21600" y="16631"/>
                    <a:pt x="21564" y="15614"/>
                  </a:cubicBezTo>
                  <a:cubicBezTo>
                    <a:pt x="21539" y="14626"/>
                    <a:pt x="21333" y="13779"/>
                    <a:pt x="20981" y="13271"/>
                  </a:cubicBezTo>
                  <a:lnTo>
                    <a:pt x="14954" y="4264"/>
                  </a:lnTo>
                  <a:cubicBezTo>
                    <a:pt x="13074" y="1468"/>
                    <a:pt x="11194" y="141"/>
                    <a:pt x="8987" y="113"/>
                  </a:cubicBezTo>
                  <a:lnTo>
                    <a:pt x="0" y="0"/>
                  </a:lnTo>
                  <a:lnTo>
                    <a:pt x="170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179D9400-2178-3956-1BB1-0A6CE385E0C7}"/>
                </a:ext>
              </a:extLst>
            </p:cNvPr>
            <p:cNvSpPr/>
            <p:nvPr/>
          </p:nvSpPr>
          <p:spPr>
            <a:xfrm>
              <a:off x="6446927" y="1731427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36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36"/>
                  </a:lnTo>
                  <a:close/>
                </a:path>
              </a:pathLst>
            </a:custGeom>
            <a:solidFill>
              <a:srgbClr val="927059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3191DE9D-4798-A450-1F36-9945ADB2EAE7}"/>
                </a:ext>
              </a:extLst>
            </p:cNvPr>
            <p:cNvSpPr/>
            <p:nvPr/>
          </p:nvSpPr>
          <p:spPr>
            <a:xfrm>
              <a:off x="6264794" y="175026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48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AE856A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47FF16C5-F365-27C0-10A8-3F52D9719A1E}"/>
                </a:ext>
              </a:extLst>
            </p:cNvPr>
            <p:cNvSpPr/>
            <p:nvPr/>
          </p:nvSpPr>
          <p:spPr>
            <a:xfrm>
              <a:off x="6032418" y="1756549"/>
              <a:ext cx="1116930" cy="46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0828" extrusionOk="0">
                  <a:moveTo>
                    <a:pt x="21399" y="14908"/>
                  </a:moveTo>
                  <a:lnTo>
                    <a:pt x="10981" y="14456"/>
                  </a:lnTo>
                  <a:lnTo>
                    <a:pt x="5257" y="19991"/>
                  </a:lnTo>
                  <a:cubicBezTo>
                    <a:pt x="3583" y="21600"/>
                    <a:pt x="1764" y="20838"/>
                    <a:pt x="442" y="18155"/>
                  </a:cubicBezTo>
                  <a:cubicBezTo>
                    <a:pt x="127" y="17506"/>
                    <a:pt x="-31" y="16631"/>
                    <a:pt x="5" y="15614"/>
                  </a:cubicBezTo>
                  <a:cubicBezTo>
                    <a:pt x="30" y="14626"/>
                    <a:pt x="236" y="13779"/>
                    <a:pt x="588" y="13271"/>
                  </a:cubicBezTo>
                  <a:lnTo>
                    <a:pt x="6615" y="4264"/>
                  </a:lnTo>
                  <a:cubicBezTo>
                    <a:pt x="8495" y="1468"/>
                    <a:pt x="10375" y="141"/>
                    <a:pt x="12582" y="113"/>
                  </a:cubicBezTo>
                  <a:lnTo>
                    <a:pt x="21569" y="0"/>
                  </a:lnTo>
                  <a:lnTo>
                    <a:pt x="21399" y="14908"/>
                  </a:lnTo>
                  <a:close/>
                </a:path>
              </a:pathLst>
            </a:custGeom>
            <a:solidFill>
              <a:srgbClr val="C0937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Freeform: Shape 91">
              <a:extLst>
                <a:ext uri="{FF2B5EF4-FFF2-40B4-BE49-F238E27FC236}">
                  <a16:creationId xmlns:a16="http://schemas.microsoft.com/office/drawing/2014/main" id="{373270C0-570F-27CE-4042-48B7B547D8AA}"/>
                </a:ext>
              </a:extLst>
            </p:cNvPr>
            <p:cNvSpPr/>
            <p:nvPr/>
          </p:nvSpPr>
          <p:spPr>
            <a:xfrm>
              <a:off x="2559333" y="1015457"/>
              <a:ext cx="7070649" cy="1343529"/>
            </a:xfrm>
            <a:custGeom>
              <a:avLst/>
              <a:gdLst>
                <a:gd name="connsiteX0" fmla="*/ 0 w 7070649"/>
                <a:gd name="connsiteY0" fmla="*/ 0 h 1343529"/>
                <a:gd name="connsiteX1" fmla="*/ 1416800 w 7070649"/>
                <a:gd name="connsiteY1" fmla="*/ 662601 h 1343529"/>
                <a:gd name="connsiteX2" fmla="*/ 1759110 w 7070649"/>
                <a:gd name="connsiteY2" fmla="*/ 707776 h 1343529"/>
                <a:gd name="connsiteX3" fmla="*/ 2319971 w 7070649"/>
                <a:gd name="connsiteY3" fmla="*/ 607955 h 1343529"/>
                <a:gd name="connsiteX4" fmla="*/ 2901568 w 7070649"/>
                <a:gd name="connsiteY4" fmla="*/ 610448 h 1343529"/>
                <a:gd name="connsiteX5" fmla="*/ 3210634 w 7070649"/>
                <a:gd name="connsiteY5" fmla="*/ 702791 h 1343529"/>
                <a:gd name="connsiteX6" fmla="*/ 3521511 w 7070649"/>
                <a:gd name="connsiteY6" fmla="*/ 902493 h 1343529"/>
                <a:gd name="connsiteX7" fmla="*/ 3535325 w 7070649"/>
                <a:gd name="connsiteY7" fmla="*/ 916579 h 1343529"/>
                <a:gd name="connsiteX8" fmla="*/ 3549140 w 7070649"/>
                <a:gd name="connsiteY8" fmla="*/ 902493 h 1343529"/>
                <a:gd name="connsiteX9" fmla="*/ 3860016 w 7070649"/>
                <a:gd name="connsiteY9" fmla="*/ 702791 h 1343529"/>
                <a:gd name="connsiteX10" fmla="*/ 4169082 w 7070649"/>
                <a:gd name="connsiteY10" fmla="*/ 610448 h 1343529"/>
                <a:gd name="connsiteX11" fmla="*/ 4750679 w 7070649"/>
                <a:gd name="connsiteY11" fmla="*/ 607955 h 1343529"/>
                <a:gd name="connsiteX12" fmla="*/ 5311540 w 7070649"/>
                <a:gd name="connsiteY12" fmla="*/ 707776 h 1343529"/>
                <a:gd name="connsiteX13" fmla="*/ 5653850 w 7070649"/>
                <a:gd name="connsiteY13" fmla="*/ 662601 h 1343529"/>
                <a:gd name="connsiteX14" fmla="*/ 7070649 w 7070649"/>
                <a:gd name="connsiteY14" fmla="*/ 0 h 1343529"/>
                <a:gd name="connsiteX15" fmla="*/ 7070649 w 7070649"/>
                <a:gd name="connsiteY15" fmla="*/ 742981 h 1343529"/>
                <a:gd name="connsiteX16" fmla="*/ 6004223 w 7070649"/>
                <a:gd name="connsiteY16" fmla="*/ 1046927 h 1343529"/>
                <a:gd name="connsiteX17" fmla="*/ 5828296 w 7070649"/>
                <a:gd name="connsiteY17" fmla="*/ 1100950 h 1343529"/>
                <a:gd name="connsiteX18" fmla="*/ 5486645 w 7070649"/>
                <a:gd name="connsiteY18" fmla="*/ 1255478 h 1343529"/>
                <a:gd name="connsiteX19" fmla="*/ 5202758 w 7070649"/>
                <a:gd name="connsiteY19" fmla="*/ 1343397 h 1343529"/>
                <a:gd name="connsiteX20" fmla="*/ 5191567 w 7070649"/>
                <a:gd name="connsiteY20" fmla="*/ 1343397 h 1343529"/>
                <a:gd name="connsiteX21" fmla="*/ 4801532 w 7070649"/>
                <a:gd name="connsiteY21" fmla="*/ 1241022 h 1343529"/>
                <a:gd name="connsiteX22" fmla="*/ 4506290 w 7070649"/>
                <a:gd name="connsiteY22" fmla="*/ 1070169 h 1343529"/>
                <a:gd name="connsiteX23" fmla="*/ 4263217 w 7070649"/>
                <a:gd name="connsiteY23" fmla="*/ 1035026 h 1343529"/>
                <a:gd name="connsiteX24" fmla="*/ 4183564 w 7070649"/>
                <a:gd name="connsiteY24" fmla="*/ 983496 h 1343529"/>
                <a:gd name="connsiteX25" fmla="*/ 4163487 w 7070649"/>
                <a:gd name="connsiteY25" fmla="*/ 930096 h 1343529"/>
                <a:gd name="connsiteX26" fmla="*/ 4084328 w 7070649"/>
                <a:gd name="connsiteY26" fmla="*/ 928850 h 1343529"/>
                <a:gd name="connsiteX27" fmla="*/ 3787769 w 7070649"/>
                <a:gd name="connsiteY27" fmla="*/ 1051974 h 1343529"/>
                <a:gd name="connsiteX28" fmla="*/ 3538443 w 7070649"/>
                <a:gd name="connsiteY28" fmla="*/ 1011161 h 1343529"/>
                <a:gd name="connsiteX29" fmla="*/ 3535326 w 7070649"/>
                <a:gd name="connsiteY29" fmla="*/ 1006616 h 1343529"/>
                <a:gd name="connsiteX30" fmla="*/ 3532208 w 7070649"/>
                <a:gd name="connsiteY30" fmla="*/ 1011161 h 1343529"/>
                <a:gd name="connsiteX31" fmla="*/ 3282881 w 7070649"/>
                <a:gd name="connsiteY31" fmla="*/ 1051974 h 1343529"/>
                <a:gd name="connsiteX32" fmla="*/ 2986323 w 7070649"/>
                <a:gd name="connsiteY32" fmla="*/ 928850 h 1343529"/>
                <a:gd name="connsiteX33" fmla="*/ 2907164 w 7070649"/>
                <a:gd name="connsiteY33" fmla="*/ 930096 h 1343529"/>
                <a:gd name="connsiteX34" fmla="*/ 2887086 w 7070649"/>
                <a:gd name="connsiteY34" fmla="*/ 983496 h 1343529"/>
                <a:gd name="connsiteX35" fmla="*/ 2807433 w 7070649"/>
                <a:gd name="connsiteY35" fmla="*/ 1035026 h 1343529"/>
                <a:gd name="connsiteX36" fmla="*/ 2564360 w 7070649"/>
                <a:gd name="connsiteY36" fmla="*/ 1070169 h 1343529"/>
                <a:gd name="connsiteX37" fmla="*/ 2269118 w 7070649"/>
                <a:gd name="connsiteY37" fmla="*/ 1241022 h 1343529"/>
                <a:gd name="connsiteX38" fmla="*/ 1879083 w 7070649"/>
                <a:gd name="connsiteY38" fmla="*/ 1343397 h 1343529"/>
                <a:gd name="connsiteX39" fmla="*/ 1867892 w 7070649"/>
                <a:gd name="connsiteY39" fmla="*/ 1343397 h 1343529"/>
                <a:gd name="connsiteX40" fmla="*/ 1584005 w 7070649"/>
                <a:gd name="connsiteY40" fmla="*/ 1255478 h 1343529"/>
                <a:gd name="connsiteX41" fmla="*/ 1242354 w 7070649"/>
                <a:gd name="connsiteY41" fmla="*/ 1100950 h 1343529"/>
                <a:gd name="connsiteX42" fmla="*/ 1066426 w 7070649"/>
                <a:gd name="connsiteY42" fmla="*/ 1046927 h 1343529"/>
                <a:gd name="connsiteX43" fmla="*/ 0 w 7070649"/>
                <a:gd name="connsiteY43" fmla="*/ 742981 h 13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070649" h="1343529">
                  <a:moveTo>
                    <a:pt x="0" y="0"/>
                  </a:moveTo>
                  <a:lnTo>
                    <a:pt x="1416800" y="662601"/>
                  </a:lnTo>
                  <a:cubicBezTo>
                    <a:pt x="1524266" y="712823"/>
                    <a:pt x="1643580" y="728525"/>
                    <a:pt x="1759110" y="707776"/>
                  </a:cubicBezTo>
                  <a:lnTo>
                    <a:pt x="2319971" y="607955"/>
                  </a:lnTo>
                  <a:lnTo>
                    <a:pt x="2901568" y="610448"/>
                  </a:lnTo>
                  <a:cubicBezTo>
                    <a:pt x="3015946" y="611071"/>
                    <a:pt x="3113208" y="640606"/>
                    <a:pt x="3210634" y="702791"/>
                  </a:cubicBezTo>
                  <a:lnTo>
                    <a:pt x="3521511" y="902493"/>
                  </a:lnTo>
                  <a:lnTo>
                    <a:pt x="3535325" y="916579"/>
                  </a:lnTo>
                  <a:lnTo>
                    <a:pt x="3549140" y="902493"/>
                  </a:lnTo>
                  <a:lnTo>
                    <a:pt x="3860016" y="702791"/>
                  </a:lnTo>
                  <a:cubicBezTo>
                    <a:pt x="3957443" y="640606"/>
                    <a:pt x="4054705" y="611071"/>
                    <a:pt x="4169082" y="610448"/>
                  </a:cubicBezTo>
                  <a:lnTo>
                    <a:pt x="4750679" y="607955"/>
                  </a:lnTo>
                  <a:lnTo>
                    <a:pt x="5311540" y="707776"/>
                  </a:lnTo>
                  <a:cubicBezTo>
                    <a:pt x="5427070" y="728525"/>
                    <a:pt x="5546384" y="712823"/>
                    <a:pt x="5653850" y="662601"/>
                  </a:cubicBezTo>
                  <a:lnTo>
                    <a:pt x="7070649" y="0"/>
                  </a:lnTo>
                  <a:lnTo>
                    <a:pt x="7070649" y="742981"/>
                  </a:lnTo>
                  <a:lnTo>
                    <a:pt x="6004223" y="1046927"/>
                  </a:lnTo>
                  <a:cubicBezTo>
                    <a:pt x="5947117" y="1068922"/>
                    <a:pt x="5888035" y="1086494"/>
                    <a:pt x="5828296" y="1100950"/>
                  </a:cubicBezTo>
                  <a:cubicBezTo>
                    <a:pt x="5705196" y="1130484"/>
                    <a:pt x="5597237" y="1180083"/>
                    <a:pt x="5486645" y="1255478"/>
                  </a:cubicBezTo>
                  <a:cubicBezTo>
                    <a:pt x="5403865" y="1311992"/>
                    <a:pt x="5308413" y="1341465"/>
                    <a:pt x="5202758" y="1343397"/>
                  </a:cubicBezTo>
                  <a:lnTo>
                    <a:pt x="5191567" y="1343397"/>
                  </a:lnTo>
                  <a:cubicBezTo>
                    <a:pt x="5048883" y="1345889"/>
                    <a:pt x="4926442" y="1313239"/>
                    <a:pt x="4801532" y="1241022"/>
                  </a:cubicBezTo>
                  <a:lnTo>
                    <a:pt x="4506290" y="1070169"/>
                  </a:lnTo>
                  <a:lnTo>
                    <a:pt x="4263217" y="1035026"/>
                  </a:lnTo>
                  <a:cubicBezTo>
                    <a:pt x="4229974" y="1029979"/>
                    <a:pt x="4202984" y="1013031"/>
                    <a:pt x="4183564" y="983496"/>
                  </a:cubicBezTo>
                  <a:cubicBezTo>
                    <a:pt x="4172867" y="966548"/>
                    <a:pt x="4165955" y="948976"/>
                    <a:pt x="4163487" y="930096"/>
                  </a:cubicBezTo>
                  <a:lnTo>
                    <a:pt x="4084328" y="928850"/>
                  </a:lnTo>
                  <a:lnTo>
                    <a:pt x="3787769" y="1051974"/>
                  </a:lnTo>
                  <a:cubicBezTo>
                    <a:pt x="3701204" y="1087740"/>
                    <a:pt x="3606905" y="1070792"/>
                    <a:pt x="3538443" y="1011161"/>
                  </a:cubicBezTo>
                  <a:lnTo>
                    <a:pt x="3535326" y="1006616"/>
                  </a:lnTo>
                  <a:lnTo>
                    <a:pt x="3532208" y="1011161"/>
                  </a:lnTo>
                  <a:cubicBezTo>
                    <a:pt x="3463746" y="1070792"/>
                    <a:pt x="3369446" y="1087740"/>
                    <a:pt x="3282881" y="1051974"/>
                  </a:cubicBezTo>
                  <a:lnTo>
                    <a:pt x="2986323" y="928850"/>
                  </a:lnTo>
                  <a:lnTo>
                    <a:pt x="2907164" y="930096"/>
                  </a:lnTo>
                  <a:cubicBezTo>
                    <a:pt x="2904695" y="948976"/>
                    <a:pt x="2897783" y="966548"/>
                    <a:pt x="2887086" y="983496"/>
                  </a:cubicBezTo>
                  <a:cubicBezTo>
                    <a:pt x="2867666" y="1013031"/>
                    <a:pt x="2840676" y="1029979"/>
                    <a:pt x="2807433" y="1035026"/>
                  </a:cubicBezTo>
                  <a:lnTo>
                    <a:pt x="2564360" y="1070169"/>
                  </a:lnTo>
                  <a:lnTo>
                    <a:pt x="2269118" y="1241022"/>
                  </a:lnTo>
                  <a:cubicBezTo>
                    <a:pt x="2144208" y="1313239"/>
                    <a:pt x="2021767" y="1345889"/>
                    <a:pt x="1879083" y="1343397"/>
                  </a:cubicBezTo>
                  <a:lnTo>
                    <a:pt x="1867892" y="1343397"/>
                  </a:lnTo>
                  <a:cubicBezTo>
                    <a:pt x="1762237" y="1341465"/>
                    <a:pt x="1666785" y="1311992"/>
                    <a:pt x="1584005" y="1255478"/>
                  </a:cubicBezTo>
                  <a:cubicBezTo>
                    <a:pt x="1473413" y="1180083"/>
                    <a:pt x="1365454" y="1130484"/>
                    <a:pt x="1242354" y="1100950"/>
                  </a:cubicBezTo>
                  <a:cubicBezTo>
                    <a:pt x="1182614" y="1086494"/>
                    <a:pt x="1123533" y="1068922"/>
                    <a:pt x="1066426" y="1046927"/>
                  </a:cubicBezTo>
                  <a:lnTo>
                    <a:pt x="0" y="742981"/>
                  </a:lnTo>
                  <a:close/>
                </a:path>
              </a:pathLst>
            </a:custGeom>
            <a:solidFill>
              <a:srgbClr val="D9B497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DAEDA-63B1-C8B0-0CD6-7E50089DDC40}"/>
              </a:ext>
            </a:extLst>
          </p:cNvPr>
          <p:cNvGrpSpPr/>
          <p:nvPr/>
        </p:nvGrpSpPr>
        <p:grpSpPr>
          <a:xfrm>
            <a:off x="2814129" y="703394"/>
            <a:ext cx="2194560" cy="1237867"/>
            <a:chOff x="255548" y="1465256"/>
            <a:chExt cx="2194560" cy="12378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3FC335-7DF0-160F-33DE-75A0380E91E2}"/>
                </a:ext>
              </a:extLst>
            </p:cNvPr>
            <p:cNvSpPr txBox="1"/>
            <p:nvPr/>
          </p:nvSpPr>
          <p:spPr>
            <a:xfrm>
              <a:off x="255548" y="1465256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/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6D1938-8B80-129E-A538-714EA3EFFF5E}"/>
                </a:ext>
              </a:extLst>
            </p:cNvPr>
            <p:cNvSpPr txBox="1"/>
            <p:nvPr/>
          </p:nvSpPr>
          <p:spPr>
            <a:xfrm>
              <a:off x="255548" y="1841349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BB6646-5841-2AED-7C0E-3AA4A5812677}"/>
              </a:ext>
            </a:extLst>
          </p:cNvPr>
          <p:cNvGrpSpPr/>
          <p:nvPr/>
        </p:nvGrpSpPr>
        <p:grpSpPr>
          <a:xfrm>
            <a:off x="95505" y="1876985"/>
            <a:ext cx="1475685" cy="1048405"/>
            <a:chOff x="332936" y="2658545"/>
            <a:chExt cx="2926080" cy="13978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0FE4F3-1991-8BDD-AA27-C54DEC00BEB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618E5C-8F5B-86FE-F9FC-EC87AFB701E1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4CDE6C-6DE6-AEB3-4BB1-91BDBB926D0A}"/>
              </a:ext>
            </a:extLst>
          </p:cNvPr>
          <p:cNvGrpSpPr/>
          <p:nvPr/>
        </p:nvGrpSpPr>
        <p:grpSpPr>
          <a:xfrm>
            <a:off x="6190777" y="1860329"/>
            <a:ext cx="1475685" cy="1048405"/>
            <a:chOff x="332936" y="2658545"/>
            <a:chExt cx="2926080" cy="13978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3C85A-D208-66B3-849C-26A86626BA56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F4AB3D-3BF3-522C-849D-2080F55086E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024B7A-7AE6-E505-A3AB-6149094D93BB}"/>
              </a:ext>
            </a:extLst>
          </p:cNvPr>
          <p:cNvGrpSpPr/>
          <p:nvPr/>
        </p:nvGrpSpPr>
        <p:grpSpPr>
          <a:xfrm>
            <a:off x="90634" y="3353624"/>
            <a:ext cx="1475685" cy="1048405"/>
            <a:chOff x="332936" y="2658545"/>
            <a:chExt cx="2926080" cy="139787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AA7BAD-3BCB-05DA-EE4C-1372263A0E93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B58AD1-907A-6802-8B78-9169793DA47B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3658DE-41DC-8613-2709-75A7E3137667}"/>
              </a:ext>
            </a:extLst>
          </p:cNvPr>
          <p:cNvGrpSpPr/>
          <p:nvPr/>
        </p:nvGrpSpPr>
        <p:grpSpPr>
          <a:xfrm>
            <a:off x="6200649" y="3334432"/>
            <a:ext cx="1475685" cy="1048405"/>
            <a:chOff x="332936" y="2658545"/>
            <a:chExt cx="2926080" cy="13978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7FA9C6C-4B2D-95C5-ED05-5DDE50B72E29}"/>
                </a:ext>
              </a:extLst>
            </p:cNvPr>
            <p:cNvSpPr txBox="1"/>
            <p:nvPr/>
          </p:nvSpPr>
          <p:spPr>
            <a:xfrm>
              <a:off x="332936" y="2658545"/>
              <a:ext cx="2926080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1500" b="1" noProof="1"/>
                <a:t>Lorem Ipsum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F42E71-94E0-5272-CB2B-1FCD8B9ABF2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96949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825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99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CD0B9-2FD2-B6E6-1AC2-716B31A3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3" y="1208896"/>
            <a:ext cx="8133629" cy="3763698"/>
          </a:xfrm>
          <a:prstGeom prst="rect">
            <a:avLst/>
          </a:prstGeom>
        </p:spPr>
      </p:pic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195C4360-7D62-1A4B-3810-E141991EB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91D509-77C0-190F-4666-8900351AB1E3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33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D2407-00A2-2F84-4716-CFD4654FA951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4732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</a:t>
            </a:r>
            <a:r>
              <a:rPr lang="en" dirty="0" err="1"/>
              <a:t>RNAse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F919-563C-01C2-45C3-7AD8E5C19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00" y="1149204"/>
            <a:ext cx="5761037" cy="3600648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887214-E637-2017-925A-B0E4AF35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Normalization Control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7338-DFF3-1861-72DD-95E17A74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80" y="1232300"/>
            <a:ext cx="5778137" cy="3611336"/>
          </a:xfrm>
          <a:prstGeom prst="rect">
            <a:avLst/>
          </a:prstGeom>
        </p:spPr>
      </p:pic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E256217F-EA89-66D9-EE6F-B864AAC2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75" y="80555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1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Scaling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phic 2" descr="Bar chart">
            <a:extLst>
              <a:ext uri="{FF2B5EF4-FFF2-40B4-BE49-F238E27FC236}">
                <a16:creationId xmlns:a16="http://schemas.microsoft.com/office/drawing/2014/main" id="{CD1BC7AF-94AC-746E-10F3-C54C4CC8D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A3406-396C-1A0E-8245-E885AF53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4" y="1611423"/>
            <a:ext cx="8178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Reproducibility</a:t>
            </a:r>
            <a:endParaRPr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A4EBDB72-C70B-53E9-35F3-52B80133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28" y="806998"/>
            <a:ext cx="425302" cy="425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584484-1DD6-664A-AAE7-31F964586D01}"/>
              </a:ext>
            </a:extLst>
          </p:cNvPr>
          <p:cNvSpPr/>
          <p:nvPr/>
        </p:nvSpPr>
        <p:spPr>
          <a:xfrm>
            <a:off x="6645348" y="255181"/>
            <a:ext cx="1499191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removed: 76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A6895-E79C-536B-9245-E088FDC260DF}"/>
              </a:ext>
            </a:extLst>
          </p:cNvPr>
          <p:cNvSpPr/>
          <p:nvPr/>
        </p:nvSpPr>
        <p:spPr>
          <a:xfrm>
            <a:off x="6645349" y="559553"/>
            <a:ext cx="1499190" cy="27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Proteins left: 4656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60976ECB-28FB-32AD-C6D7-62C9AC624E4C}"/>
              </a:ext>
            </a:extLst>
          </p:cNvPr>
          <p:cNvSpPr/>
          <p:nvPr/>
        </p:nvSpPr>
        <p:spPr>
          <a:xfrm>
            <a:off x="1136822" y="1532238"/>
            <a:ext cx="2557848" cy="506627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Control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EE717992-5577-F1C4-F355-F5369C0F99F6}"/>
              </a:ext>
            </a:extLst>
          </p:cNvPr>
          <p:cNvSpPr/>
          <p:nvPr/>
        </p:nvSpPr>
        <p:spPr>
          <a:xfrm>
            <a:off x="4231752" y="1511643"/>
            <a:ext cx="2498095" cy="526060"/>
          </a:xfrm>
          <a:prstGeom prst="roundRect">
            <a:avLst/>
          </a:prstGeom>
          <a:solidFill>
            <a:srgbClr val="7962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RNase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54C5B48-B142-12EA-B1E3-FC6FC1CA1B12}"/>
              </a:ext>
            </a:extLst>
          </p:cNvPr>
          <p:cNvSpPr/>
          <p:nvPr/>
        </p:nvSpPr>
        <p:spPr>
          <a:xfrm>
            <a:off x="1436567" y="2205394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D40E7D5-5CA7-E237-4F26-47AD5F97783B}"/>
              </a:ext>
            </a:extLst>
          </p:cNvPr>
          <p:cNvSpPr/>
          <p:nvPr/>
        </p:nvSpPr>
        <p:spPr>
          <a:xfrm>
            <a:off x="1436567" y="2653731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4417F2D3-F077-0B01-FEA6-B14691942E91}"/>
              </a:ext>
            </a:extLst>
          </p:cNvPr>
          <p:cNvSpPr/>
          <p:nvPr/>
        </p:nvSpPr>
        <p:spPr>
          <a:xfrm>
            <a:off x="1436567" y="309831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24" name="Geschweifte Klammer links 23">
            <a:extLst>
              <a:ext uri="{FF2B5EF4-FFF2-40B4-BE49-F238E27FC236}">
                <a16:creationId xmlns:a16="http://schemas.microsoft.com/office/drawing/2014/main" id="{904F3CD3-FAE3-09C2-04B5-72D477C9D449}"/>
              </a:ext>
            </a:extLst>
          </p:cNvPr>
          <p:cNvSpPr/>
          <p:nvPr/>
        </p:nvSpPr>
        <p:spPr>
          <a:xfrm>
            <a:off x="1248031" y="2275403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370E4412-B70E-D002-CCCC-3C35DE0758D8}"/>
              </a:ext>
            </a:extLst>
          </p:cNvPr>
          <p:cNvSpPr/>
          <p:nvPr/>
        </p:nvSpPr>
        <p:spPr>
          <a:xfrm flipH="1">
            <a:off x="3405879" y="2284527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FFA615B0-BCB5-A86D-A12F-3364A1A6ECD9}"/>
              </a:ext>
            </a:extLst>
          </p:cNvPr>
          <p:cNvSpPr/>
          <p:nvPr/>
        </p:nvSpPr>
        <p:spPr>
          <a:xfrm>
            <a:off x="1248031" y="2865333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66C3DDFC-C2E0-3EB3-8C4E-65A4BCDD8FC8}"/>
              </a:ext>
            </a:extLst>
          </p:cNvPr>
          <p:cNvSpPr/>
          <p:nvPr/>
        </p:nvSpPr>
        <p:spPr>
          <a:xfrm>
            <a:off x="4572000" y="2197156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Rep1 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AE4CA2AE-9782-95F9-C08B-2AF249B8A4EC}"/>
              </a:ext>
            </a:extLst>
          </p:cNvPr>
          <p:cNvSpPr/>
          <p:nvPr/>
        </p:nvSpPr>
        <p:spPr>
          <a:xfrm>
            <a:off x="4572000" y="2645493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86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Rep2</a:t>
            </a: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59098BF4-EB4A-E115-EB57-60A90E3E2E0E}"/>
              </a:ext>
            </a:extLst>
          </p:cNvPr>
          <p:cNvSpPr/>
          <p:nvPr/>
        </p:nvSpPr>
        <p:spPr>
          <a:xfrm>
            <a:off x="4572000" y="3090075"/>
            <a:ext cx="1875044" cy="328940"/>
          </a:xfrm>
          <a:prstGeom prst="roundRect">
            <a:avLst/>
          </a:prstGeom>
          <a:solidFill>
            <a:srgbClr val="7967FA"/>
          </a:solidFill>
          <a:ln>
            <a:solidFill>
              <a:srgbClr val="7967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Rep3 </a:t>
            </a:r>
          </a:p>
        </p:txBody>
      </p:sp>
      <p:sp>
        <p:nvSpPr>
          <p:cNvPr id="32" name="Geschweifte Klammer links 31">
            <a:extLst>
              <a:ext uri="{FF2B5EF4-FFF2-40B4-BE49-F238E27FC236}">
                <a16:creationId xmlns:a16="http://schemas.microsoft.com/office/drawing/2014/main" id="{525699C5-3407-4527-BDD9-9EA5252E0369}"/>
              </a:ext>
            </a:extLst>
          </p:cNvPr>
          <p:cNvSpPr/>
          <p:nvPr/>
        </p:nvSpPr>
        <p:spPr>
          <a:xfrm>
            <a:off x="4383464" y="2267165"/>
            <a:ext cx="188536" cy="50662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Geschweifte Klammer links 32">
            <a:extLst>
              <a:ext uri="{FF2B5EF4-FFF2-40B4-BE49-F238E27FC236}">
                <a16:creationId xmlns:a16="http://schemas.microsoft.com/office/drawing/2014/main" id="{A72DE37A-092C-38D2-93CC-86DE13398865}"/>
              </a:ext>
            </a:extLst>
          </p:cNvPr>
          <p:cNvSpPr/>
          <p:nvPr/>
        </p:nvSpPr>
        <p:spPr>
          <a:xfrm flipH="1">
            <a:off x="6541312" y="2276289"/>
            <a:ext cx="188535" cy="105738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4CC5E576-0391-5830-6DF6-F9A517A40D8E}"/>
              </a:ext>
            </a:extLst>
          </p:cNvPr>
          <p:cNvSpPr/>
          <p:nvPr/>
        </p:nvSpPr>
        <p:spPr>
          <a:xfrm>
            <a:off x="4383464" y="2857095"/>
            <a:ext cx="188536" cy="506629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449791E9-5D4D-D8A7-C2EA-194F0DD540BB}"/>
              </a:ext>
            </a:extLst>
          </p:cNvPr>
          <p:cNvSpPr/>
          <p:nvPr/>
        </p:nvSpPr>
        <p:spPr>
          <a:xfrm>
            <a:off x="1248031" y="3657601"/>
            <a:ext cx="5397317" cy="328940"/>
          </a:xfrm>
          <a:prstGeom prst="roundRect">
            <a:avLst/>
          </a:prstGeom>
          <a:solidFill>
            <a:srgbClr val="6C58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correlation &gt; 0.7 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B8A0D37-47A1-5528-3948-D3EA3E932CB2}"/>
              </a:ext>
            </a:extLst>
          </p:cNvPr>
          <p:cNvCxnSpPr/>
          <p:nvPr/>
        </p:nvCxnSpPr>
        <p:spPr>
          <a:xfrm>
            <a:off x="2323070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19C2DED-015E-614A-8FBA-5C8922A96C5C}"/>
              </a:ext>
            </a:extLst>
          </p:cNvPr>
          <p:cNvCxnSpPr/>
          <p:nvPr/>
        </p:nvCxnSpPr>
        <p:spPr>
          <a:xfrm>
            <a:off x="5008605" y="4077730"/>
            <a:ext cx="0" cy="284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1743070A-3142-A179-4DF2-7AA362E8CAF1}"/>
              </a:ext>
            </a:extLst>
          </p:cNvPr>
          <p:cNvSpPr txBox="1"/>
          <p:nvPr/>
        </p:nvSpPr>
        <p:spPr>
          <a:xfrm>
            <a:off x="2471351" y="4077730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3AD3F0B-55CF-469F-49B0-37AAADE87F79}"/>
              </a:ext>
            </a:extLst>
          </p:cNvPr>
          <p:cNvSpPr txBox="1"/>
          <p:nvPr/>
        </p:nvSpPr>
        <p:spPr>
          <a:xfrm>
            <a:off x="5159604" y="4071238"/>
            <a:ext cx="122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A5F76F6F-D9DE-A58B-C48F-34D8BCC66891}"/>
              </a:ext>
            </a:extLst>
          </p:cNvPr>
          <p:cNvSpPr/>
          <p:nvPr/>
        </p:nvSpPr>
        <p:spPr>
          <a:xfrm>
            <a:off x="1144593" y="4437106"/>
            <a:ext cx="2557848" cy="506627"/>
          </a:xfrm>
          <a:prstGeom prst="roundRect">
            <a:avLst/>
          </a:prstGeom>
          <a:solidFill>
            <a:srgbClr val="52EBB3"/>
          </a:solidFill>
          <a:ln>
            <a:solidFill>
              <a:srgbClr val="42B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Keep Protein </a:t>
            </a:r>
          </a:p>
        </p:txBody>
      </p:sp>
      <p:sp>
        <p:nvSpPr>
          <p:cNvPr id="43" name="Abgerundetes Rechteck 42">
            <a:extLst>
              <a:ext uri="{FF2B5EF4-FFF2-40B4-BE49-F238E27FC236}">
                <a16:creationId xmlns:a16="http://schemas.microsoft.com/office/drawing/2014/main" id="{C53FD36D-C8EA-D058-B5FC-439380F656B3}"/>
              </a:ext>
            </a:extLst>
          </p:cNvPr>
          <p:cNvSpPr/>
          <p:nvPr/>
        </p:nvSpPr>
        <p:spPr>
          <a:xfrm>
            <a:off x="4087500" y="4437107"/>
            <a:ext cx="2557848" cy="5066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Delete Protein </a:t>
            </a:r>
          </a:p>
        </p:txBody>
      </p:sp>
    </p:spTree>
    <p:extLst>
      <p:ext uri="{BB962C8B-B14F-4D97-AF65-F5344CB8AC3E}">
        <p14:creationId xmlns:p14="http://schemas.microsoft.com/office/powerpoint/2010/main" val="3352351180"/>
      </p:ext>
    </p:extLst>
  </p:cSld>
  <p:clrMapOvr>
    <a:masterClrMapping/>
  </p:clrMapOvr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1049</Words>
  <Application>Microsoft Macintosh PowerPoint</Application>
  <PresentationFormat>Bildschirmpräsentation (16:9)</PresentationFormat>
  <Paragraphs>237</Paragraphs>
  <Slides>34</Slides>
  <Notes>25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Catamaran Thin</vt:lpstr>
      <vt:lpstr>Catamaran</vt:lpstr>
      <vt:lpstr>Calibri</vt:lpstr>
      <vt:lpstr>Arial</vt:lpstr>
      <vt:lpstr>Dauphin template</vt:lpstr>
      <vt:lpstr>Proteome-wide Screen for RNA-dependent Proteins in Non-Synchronized HeLa cells</vt:lpstr>
      <vt:lpstr>What did we do?</vt:lpstr>
      <vt:lpstr>Automated RDP Detection</vt:lpstr>
      <vt:lpstr>PowerPoint-Präsentation</vt:lpstr>
      <vt:lpstr>Normalization</vt:lpstr>
      <vt:lpstr>Normalization RNAse</vt:lpstr>
      <vt:lpstr>Normalization Control</vt:lpstr>
      <vt:lpstr>Scaling</vt:lpstr>
      <vt:lpstr>Reproducibility</vt:lpstr>
      <vt:lpstr>Smoothing the Curve</vt:lpstr>
      <vt:lpstr>Identification of Global Maxima</vt:lpstr>
      <vt:lpstr>Example Results </vt:lpstr>
      <vt:lpstr>T-test</vt:lpstr>
      <vt:lpstr>Determining Amount of Clusters</vt:lpstr>
      <vt:lpstr>Determining Amount of Clusters</vt:lpstr>
      <vt:lpstr>K-means clustering</vt:lpstr>
      <vt:lpstr>Linear Regression</vt:lpstr>
      <vt:lpstr>Comparison of Methods</vt:lpstr>
      <vt:lpstr>Verification of Results</vt:lpstr>
      <vt:lpstr>401</vt:lpstr>
      <vt:lpstr>Why should you care?</vt:lpstr>
      <vt:lpstr>PCBP2 </vt:lpstr>
      <vt:lpstr>ELAVL1</vt:lpstr>
      <vt:lpstr>Outlook on the Future</vt:lpstr>
      <vt:lpstr>We´re looking forward to your questions!</vt:lpstr>
      <vt:lpstr>USE DIAGRAMS TO EXPLAIN YOUR IDEAS</vt:lpstr>
      <vt:lpstr>AND TABLES TO COMPARE DATA</vt:lpstr>
      <vt:lpstr>OUR PROCESS IS EASY</vt:lpstr>
      <vt:lpstr>TIMELINE</vt:lpstr>
      <vt:lpstr>ROADMAP</vt:lpstr>
      <vt:lpstr>FUNNEL</vt:lpstr>
      <vt:lpstr>TEAM PRESENTATION</vt:lpstr>
      <vt:lpstr>PowerPoint-Präsentation</vt:lpstr>
      <vt:lpstr>DIAGRAMS AND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Proteome-wide Screen for RNA-dependent Proteins in Non-Synchronized HeLa cells</dc:title>
  <cp:lastModifiedBy>Sina Kuehnel</cp:lastModifiedBy>
  <cp:revision>13</cp:revision>
  <dcterms:modified xsi:type="dcterms:W3CDTF">2022-07-14T13:44:11Z</dcterms:modified>
</cp:coreProperties>
</file>